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8.xml" ContentType="application/vnd.openxmlformats-officedocument.theme+xml"/>
  <Override PartName="/ppt/theme/themeOverride1.xml" ContentType="application/vnd.openxmlformats-officedocument.themeOverrid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theme/theme21.xml" ContentType="application/vnd.openxmlformats-officedocument.them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9.xml" ContentType="application/vnd.openxmlformats-officedocument.theme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7.xml" ContentType="application/vnd.openxmlformats-officedocument.theme+xml"/>
  <Override PartName="/ppt/slideLayouts/slideLayout30.xml" ContentType="application/vnd.openxmlformats-officedocument.presentationml.slideLayout+xml"/>
  <Override PartName="/ppt/theme/theme26.xml" ContentType="application/vnd.openxmlformats-officedocument.them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slideMasters/slideMaster13.xml" ContentType="application/vnd.openxmlformats-officedocument.presentationml.slideMaster+xml"/>
  <Override PartName="/ppt/theme/theme23.xml" ContentType="application/vnd.openxmlformats-officedocument.them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  <p:sldMasterId id="2147484009" r:id="rId2"/>
    <p:sldMasterId id="2147484015" r:id="rId3"/>
    <p:sldMasterId id="2147484017" r:id="rId4"/>
    <p:sldMasterId id="2147484013" r:id="rId5"/>
    <p:sldMasterId id="2147483649" r:id="rId6"/>
    <p:sldMasterId id="2147483671" r:id="rId7"/>
    <p:sldMasterId id="2147483684" r:id="rId8"/>
    <p:sldMasterId id="2147483673" r:id="rId9"/>
    <p:sldMasterId id="2147483686" r:id="rId10"/>
    <p:sldMasterId id="2147484011" r:id="rId11"/>
    <p:sldMasterId id="2147483669" r:id="rId12"/>
    <p:sldMasterId id="2147483653" r:id="rId13"/>
    <p:sldMasterId id="2147483655" r:id="rId14"/>
    <p:sldMasterId id="2147483657" r:id="rId15"/>
    <p:sldMasterId id="2147483659" r:id="rId16"/>
    <p:sldMasterId id="2147483661" r:id="rId17"/>
    <p:sldMasterId id="2147483663" r:id="rId18"/>
    <p:sldMasterId id="2147483665" r:id="rId19"/>
    <p:sldMasterId id="2147483667" r:id="rId20"/>
    <p:sldMasterId id="2147483677" r:id="rId21"/>
    <p:sldMasterId id="2147483688" r:id="rId22"/>
    <p:sldMasterId id="2147483679" r:id="rId23"/>
    <p:sldMasterId id="2147483687" r:id="rId24"/>
  </p:sldMasterIdLst>
  <p:notesMasterIdLst>
    <p:notesMasterId r:id="rId80"/>
  </p:notesMasterIdLst>
  <p:handoutMasterIdLst>
    <p:handoutMasterId r:id="rId81"/>
  </p:handoutMasterIdLst>
  <p:sldIdLst>
    <p:sldId id="265" r:id="rId25"/>
    <p:sldId id="266" r:id="rId26"/>
    <p:sldId id="267" r:id="rId27"/>
    <p:sldId id="292" r:id="rId28"/>
    <p:sldId id="293" r:id="rId29"/>
    <p:sldId id="268" r:id="rId30"/>
    <p:sldId id="275" r:id="rId31"/>
    <p:sldId id="276" r:id="rId32"/>
    <p:sldId id="277" r:id="rId33"/>
    <p:sldId id="287" r:id="rId34"/>
    <p:sldId id="288" r:id="rId35"/>
    <p:sldId id="289" r:id="rId36"/>
    <p:sldId id="278" r:id="rId37"/>
    <p:sldId id="290" r:id="rId38"/>
    <p:sldId id="291" r:id="rId39"/>
    <p:sldId id="279" r:id="rId40"/>
    <p:sldId id="337" r:id="rId41"/>
    <p:sldId id="338" r:id="rId42"/>
    <p:sldId id="339" r:id="rId43"/>
    <p:sldId id="325" r:id="rId44"/>
    <p:sldId id="349" r:id="rId45"/>
    <p:sldId id="350" r:id="rId46"/>
    <p:sldId id="351" r:id="rId47"/>
    <p:sldId id="352" r:id="rId48"/>
    <p:sldId id="353" r:id="rId49"/>
    <p:sldId id="354" r:id="rId50"/>
    <p:sldId id="355" r:id="rId51"/>
    <p:sldId id="331" r:id="rId52"/>
    <p:sldId id="332" r:id="rId53"/>
    <p:sldId id="333" r:id="rId54"/>
    <p:sldId id="334" r:id="rId55"/>
    <p:sldId id="356" r:id="rId56"/>
    <p:sldId id="271" r:id="rId57"/>
    <p:sldId id="364" r:id="rId58"/>
    <p:sldId id="363" r:id="rId59"/>
    <p:sldId id="371" r:id="rId60"/>
    <p:sldId id="368" r:id="rId61"/>
    <p:sldId id="369" r:id="rId62"/>
    <p:sldId id="370" r:id="rId63"/>
    <p:sldId id="335" r:id="rId64"/>
    <p:sldId id="348" r:id="rId65"/>
    <p:sldId id="357" r:id="rId66"/>
    <p:sldId id="358" r:id="rId67"/>
    <p:sldId id="285" r:id="rId68"/>
    <p:sldId id="294" r:id="rId69"/>
    <p:sldId id="295" r:id="rId70"/>
    <p:sldId id="347" r:id="rId71"/>
    <p:sldId id="341" r:id="rId72"/>
    <p:sldId id="344" r:id="rId73"/>
    <p:sldId id="362" r:id="rId74"/>
    <p:sldId id="366" r:id="rId75"/>
    <p:sldId id="345" r:id="rId76"/>
    <p:sldId id="346" r:id="rId77"/>
    <p:sldId id="367" r:id="rId78"/>
    <p:sldId id="365" r:id="rId79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9A2"/>
    <a:srgbClr val="0000A2"/>
    <a:srgbClr val="F50BFB"/>
    <a:srgbClr val="0084A9"/>
    <a:srgbClr val="588D64"/>
    <a:srgbClr val="95971F"/>
    <a:srgbClr val="654653"/>
    <a:srgbClr val="38496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484" autoAdjust="0"/>
    <p:restoredTop sz="94598" autoAdjust="0"/>
  </p:normalViewPr>
  <p:slideViewPr>
    <p:cSldViewPr snapToGrid="0">
      <p:cViewPr>
        <p:scale>
          <a:sx n="75" d="100"/>
          <a:sy n="75" d="100"/>
        </p:scale>
        <p:origin x="-1704" y="-1188"/>
      </p:cViewPr>
      <p:guideLst>
        <p:guide orient="horz" pos="336"/>
        <p:guide orient="horz" pos="4224"/>
        <p:guide orient="horz" pos="720"/>
        <p:guide orient="horz" pos="1728"/>
        <p:guide orient="horz" pos="2016"/>
        <p:guide orient="horz" pos="2784"/>
        <p:guide orient="horz" pos="2688"/>
        <p:guide orient="horz" pos="96"/>
        <p:guide pos="5664"/>
        <p:guide pos="1920"/>
        <p:guide pos="2016"/>
        <p:guide pos="3840"/>
        <p:guide pos="3936"/>
        <p:guide pos="96"/>
        <p:guide pos="3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742"/>
    </p:cViewPr>
  </p:sorterViewPr>
  <p:notesViewPr>
    <p:cSldViewPr snapToGrid="0">
      <p:cViewPr varScale="1">
        <p:scale>
          <a:sx n="48" d="100"/>
          <a:sy n="48" d="100"/>
        </p:scale>
        <p:origin x="-2094" y="-90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2.xml"/><Relationship Id="rId39" Type="http://schemas.openxmlformats.org/officeDocument/2006/relationships/slide" Target="slides/slide15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0.xml"/><Relationship Id="rId42" Type="http://schemas.openxmlformats.org/officeDocument/2006/relationships/slide" Target="slides/slide18.xml"/><Relationship Id="rId47" Type="http://schemas.openxmlformats.org/officeDocument/2006/relationships/slide" Target="slides/slide23.xml"/><Relationship Id="rId50" Type="http://schemas.openxmlformats.org/officeDocument/2006/relationships/slide" Target="slides/slide26.xml"/><Relationship Id="rId55" Type="http://schemas.openxmlformats.org/officeDocument/2006/relationships/slide" Target="slides/slide31.xml"/><Relationship Id="rId63" Type="http://schemas.openxmlformats.org/officeDocument/2006/relationships/slide" Target="slides/slide39.xml"/><Relationship Id="rId68" Type="http://schemas.openxmlformats.org/officeDocument/2006/relationships/slide" Target="slides/slide44.xml"/><Relationship Id="rId76" Type="http://schemas.openxmlformats.org/officeDocument/2006/relationships/slide" Target="slides/slide52.xml"/><Relationship Id="rId8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5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8.xml"/><Relationship Id="rId37" Type="http://schemas.openxmlformats.org/officeDocument/2006/relationships/slide" Target="slides/slide13.xml"/><Relationship Id="rId40" Type="http://schemas.openxmlformats.org/officeDocument/2006/relationships/slide" Target="slides/slide16.xml"/><Relationship Id="rId45" Type="http://schemas.openxmlformats.org/officeDocument/2006/relationships/slide" Target="slides/slide21.xml"/><Relationship Id="rId53" Type="http://schemas.openxmlformats.org/officeDocument/2006/relationships/slide" Target="slides/slide29.xml"/><Relationship Id="rId58" Type="http://schemas.openxmlformats.org/officeDocument/2006/relationships/slide" Target="slides/slide34.xml"/><Relationship Id="rId66" Type="http://schemas.openxmlformats.org/officeDocument/2006/relationships/slide" Target="slides/slide42.xml"/><Relationship Id="rId74" Type="http://schemas.openxmlformats.org/officeDocument/2006/relationships/slide" Target="slides/slide50.xml"/><Relationship Id="rId79" Type="http://schemas.openxmlformats.org/officeDocument/2006/relationships/slide" Target="slides/slide55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7.xml"/><Relationship Id="rId82" Type="http://schemas.openxmlformats.org/officeDocument/2006/relationships/presProps" Target="presProps.xml"/><Relationship Id="rId19" Type="http://schemas.openxmlformats.org/officeDocument/2006/relationships/slideMaster" Target="slideMasters/slideMaster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3.xml"/><Relationship Id="rId30" Type="http://schemas.openxmlformats.org/officeDocument/2006/relationships/slide" Target="slides/slide6.xml"/><Relationship Id="rId35" Type="http://schemas.openxmlformats.org/officeDocument/2006/relationships/slide" Target="slides/slide11.xml"/><Relationship Id="rId43" Type="http://schemas.openxmlformats.org/officeDocument/2006/relationships/slide" Target="slides/slide19.xml"/><Relationship Id="rId48" Type="http://schemas.openxmlformats.org/officeDocument/2006/relationships/slide" Target="slides/slide24.xml"/><Relationship Id="rId56" Type="http://schemas.openxmlformats.org/officeDocument/2006/relationships/slide" Target="slides/slide32.xml"/><Relationship Id="rId64" Type="http://schemas.openxmlformats.org/officeDocument/2006/relationships/slide" Target="slides/slide40.xml"/><Relationship Id="rId69" Type="http://schemas.openxmlformats.org/officeDocument/2006/relationships/slide" Target="slides/slide45.xml"/><Relationship Id="rId77" Type="http://schemas.openxmlformats.org/officeDocument/2006/relationships/slide" Target="slides/slide5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7.xml"/><Relationship Id="rId72" Type="http://schemas.openxmlformats.org/officeDocument/2006/relationships/slide" Target="slides/slide48.xml"/><Relationship Id="rId80" Type="http://schemas.openxmlformats.org/officeDocument/2006/relationships/notesMaster" Target="notesMasters/notesMaster1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1.xml"/><Relationship Id="rId33" Type="http://schemas.openxmlformats.org/officeDocument/2006/relationships/slide" Target="slides/slide9.xml"/><Relationship Id="rId38" Type="http://schemas.openxmlformats.org/officeDocument/2006/relationships/slide" Target="slides/slide14.xml"/><Relationship Id="rId46" Type="http://schemas.openxmlformats.org/officeDocument/2006/relationships/slide" Target="slides/slide22.xml"/><Relationship Id="rId59" Type="http://schemas.openxmlformats.org/officeDocument/2006/relationships/slide" Target="slides/slide35.xml"/><Relationship Id="rId67" Type="http://schemas.openxmlformats.org/officeDocument/2006/relationships/slide" Target="slides/slide43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7.xml"/><Relationship Id="rId54" Type="http://schemas.openxmlformats.org/officeDocument/2006/relationships/slide" Target="slides/slide30.xml"/><Relationship Id="rId62" Type="http://schemas.openxmlformats.org/officeDocument/2006/relationships/slide" Target="slides/slide38.xml"/><Relationship Id="rId70" Type="http://schemas.openxmlformats.org/officeDocument/2006/relationships/slide" Target="slides/slide46.xml"/><Relationship Id="rId75" Type="http://schemas.openxmlformats.org/officeDocument/2006/relationships/slide" Target="slides/slide51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4.xml"/><Relationship Id="rId36" Type="http://schemas.openxmlformats.org/officeDocument/2006/relationships/slide" Target="slides/slide12.xml"/><Relationship Id="rId49" Type="http://schemas.openxmlformats.org/officeDocument/2006/relationships/slide" Target="slides/slide25.xml"/><Relationship Id="rId57" Type="http://schemas.openxmlformats.org/officeDocument/2006/relationships/slide" Target="slides/slide33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7.xml"/><Relationship Id="rId44" Type="http://schemas.openxmlformats.org/officeDocument/2006/relationships/slide" Target="slides/slide20.xml"/><Relationship Id="rId52" Type="http://schemas.openxmlformats.org/officeDocument/2006/relationships/slide" Target="slides/slide28.xml"/><Relationship Id="rId60" Type="http://schemas.openxmlformats.org/officeDocument/2006/relationships/slide" Target="slides/slide36.xml"/><Relationship Id="rId65" Type="http://schemas.openxmlformats.org/officeDocument/2006/relationships/slide" Target="slides/slide41.xml"/><Relationship Id="rId73" Type="http://schemas.openxmlformats.org/officeDocument/2006/relationships/slide" Target="slides/slide49.xml"/><Relationship Id="rId78" Type="http://schemas.openxmlformats.org/officeDocument/2006/relationships/slide" Target="slides/slide54.xml"/><Relationship Id="rId8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t" anchorCtr="0" compatLnSpc="1">
            <a:prstTxWarp prst="textNoShape">
              <a:avLst/>
            </a:prstTxWarp>
          </a:bodyPr>
          <a:lstStyle>
            <a:lvl1pPr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t" anchorCtr="0" compatLnSpc="1">
            <a:prstTxWarp prst="textNoShape">
              <a:avLst/>
            </a:prstTxWarp>
          </a:bodyPr>
          <a:lstStyle>
            <a:lvl1pPr algn="r"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0C09ABA-BF17-49FC-A930-7BAEE7F3D623}" type="datetime4">
              <a:rPr lang="en-US"/>
              <a:pPr>
                <a:defRPr/>
              </a:pPr>
              <a:t>February 27, 2013</a:t>
            </a:fld>
            <a:endParaRPr lang="en-US"/>
          </a:p>
        </p:txBody>
      </p:sp>
      <p:sp>
        <p:nvSpPr>
          <p:cNvPr id="163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b" anchorCtr="0" compatLnSpc="1">
            <a:prstTxWarp prst="textNoShape">
              <a:avLst/>
            </a:prstTxWarp>
          </a:bodyPr>
          <a:lstStyle>
            <a:lvl1pPr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b" anchorCtr="0" compatLnSpc="1">
            <a:prstTxWarp prst="textNoShape">
              <a:avLst/>
            </a:prstTxWarp>
          </a:bodyPr>
          <a:lstStyle>
            <a:lvl1pPr algn="r"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64FF65-C2E2-495A-B17E-44842612D8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t" anchorCtr="0" compatLnSpc="1">
            <a:prstTxWarp prst="textNoShape">
              <a:avLst/>
            </a:prstTxWarp>
          </a:bodyPr>
          <a:lstStyle>
            <a:lvl1pPr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t" anchorCtr="0" compatLnSpc="1">
            <a:prstTxWarp prst="textNoShape">
              <a:avLst/>
            </a:prstTxWarp>
          </a:bodyPr>
          <a:lstStyle>
            <a:lvl1pPr algn="r"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FF1E2E6-2316-4343-AAC9-BBA8C68387CB}" type="datetime4">
              <a:rPr lang="en-US"/>
              <a:pPr>
                <a:defRPr/>
              </a:pPr>
              <a:t>February 27, 2013</a:t>
            </a:fld>
            <a:endParaRPr lang="en-US"/>
          </a:p>
        </p:txBody>
      </p:sp>
      <p:sp>
        <p:nvSpPr>
          <p:cNvPr id="870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2188" cy="3602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7900" y="4560888"/>
            <a:ext cx="535940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b" anchorCtr="0" compatLnSpc="1">
            <a:prstTxWarp prst="textNoShape">
              <a:avLst/>
            </a:prstTxWarp>
          </a:bodyPr>
          <a:lstStyle>
            <a:lvl1pPr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41" tIns="48320" rIns="96641" bIns="48320" numCol="1" anchor="b" anchorCtr="0" compatLnSpc="1">
            <a:prstTxWarp prst="textNoShape">
              <a:avLst/>
            </a:prstTxWarp>
          </a:bodyPr>
          <a:lstStyle>
            <a:lvl1pPr algn="r" defTabSz="966379">
              <a:spcBef>
                <a:spcPct val="0"/>
              </a:spcBef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703709A-D11E-4FC7-86BD-FA0D5140DE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88068" name="Date Placeholder 3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pPr defTabSz="963613"/>
            <a:fld id="{71BF6F7F-0C2E-41D8-9CE2-F7FA32EC6D82}" type="datetime4">
              <a:rPr lang="en-US" smtClean="0">
                <a:latin typeface="Arial" charset="0"/>
                <a:cs typeface="Arial" charset="0"/>
              </a:rPr>
              <a:pPr defTabSz="963613"/>
              <a:t>February 27, 2013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8806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63613"/>
            <a:fld id="{516D61DD-D104-44AE-AF65-DD09BDD59EE3}" type="slidenum">
              <a:rPr lang="en-US" smtClean="0">
                <a:latin typeface="Arial" charset="0"/>
                <a:cs typeface="Arial" charset="0"/>
              </a:rPr>
              <a:pPr defTabSz="963613"/>
              <a:t>1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EFF1E2E6-2316-4343-AAC9-BBA8C68387CB}" type="datetime4">
              <a:rPr lang="en-US" smtClean="0"/>
              <a:pPr>
                <a:defRPr/>
              </a:pPr>
              <a:t>February 27, 2013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703709A-D11E-4FC7-86BD-FA0D5140DEDE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EFF1E2E6-2316-4343-AAC9-BBA8C68387CB}" type="datetime4">
              <a:rPr lang="en-US" smtClean="0"/>
              <a:pPr>
                <a:defRPr/>
              </a:pPr>
              <a:t>February 27, 2013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703709A-D11E-4FC7-86BD-FA0D5140DEDE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EFF1E2E6-2316-4343-AAC9-BBA8C68387CB}" type="datetime4">
              <a:rPr lang="en-US" smtClean="0"/>
              <a:pPr>
                <a:defRPr/>
              </a:pPr>
              <a:t>February 27, 2013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703709A-D11E-4FC7-86BD-FA0D5140DEDE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65100" y="6372225"/>
            <a:ext cx="1603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80000" tIns="0" rIns="0" bIns="0">
            <a:spAutoFit/>
          </a:bodyPr>
          <a:lstStyle/>
          <a:p>
            <a:pPr>
              <a:defRPr/>
            </a:pPr>
            <a:r>
              <a:rPr lang="en-GB" sz="1400">
                <a:latin typeface="Arial" pitchFamily="34" charset="0"/>
                <a:cs typeface="Arial" pitchFamily="34" charset="0"/>
              </a:rPr>
              <a:t>Imagine the result</a:t>
            </a:r>
            <a:endParaRPr lang="en-US" sz="14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LOGO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53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533401"/>
            <a:ext cx="8458200" cy="609600"/>
          </a:xfrm>
        </p:spPr>
        <p:txBody>
          <a:bodyPr>
            <a:noAutofit/>
          </a:bodyPr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253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pter - Op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pter - Op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65100" y="6372225"/>
            <a:ext cx="1603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80000" tIns="0" rIns="0" bIns="0">
            <a:spAutoFit/>
          </a:bodyPr>
          <a:lstStyle/>
          <a:p>
            <a:pPr>
              <a:defRPr/>
            </a:pPr>
            <a:r>
              <a:rPr lang="en-GB" sz="1400">
                <a:latin typeface="Arial" pitchFamily="34" charset="0"/>
                <a:cs typeface="Arial" pitchFamily="34" charset="0"/>
              </a:rPr>
              <a:t>Imagine the result</a:t>
            </a:r>
            <a:endParaRPr lang="en-US" sz="14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LOGO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53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533401"/>
            <a:ext cx="8458200" cy="609600"/>
          </a:xfrm>
        </p:spPr>
        <p:txBody>
          <a:bodyPr>
            <a:noAutofit/>
          </a:bodyPr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253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Tex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1143000"/>
            <a:ext cx="5562600" cy="196977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Text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65100" y="6372225"/>
            <a:ext cx="15875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400"/>
              <a:t>Imagine the result</a:t>
            </a:r>
            <a:endParaRPr lang="en-US" sz="1400"/>
          </a:p>
        </p:txBody>
      </p:sp>
      <p:pic>
        <p:nvPicPr>
          <p:cNvPr id="5" name="Picture 5" descr="LOGO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53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533401"/>
            <a:ext cx="8458200" cy="6096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253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1295400"/>
            <a:ext cx="5638800" cy="365125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7010400" cy="10668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36404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7010400" cy="10668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88"/>
            <a:ext cx="2971800" cy="6181725"/>
          </a:xfrm>
          <a:prstGeom prst="rect">
            <a:avLst/>
          </a:prstGeom>
          <a:gradFill flip="none" rotWithShape="1">
            <a:gsLst>
              <a:gs pos="0">
                <a:srgbClr val="003C52"/>
              </a:gs>
              <a:gs pos="100000">
                <a:srgbClr val="007CA0"/>
              </a:gs>
            </a:gsLst>
            <a:lin ang="16200000" scaled="0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0" y="6488113"/>
            <a:ext cx="25019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dirty="0"/>
              <a:t>DRAFT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200400" y="856936"/>
            <a:ext cx="5486400" cy="4445000"/>
          </a:xfrm>
          <a:prstGeom prst="rect">
            <a:avLst/>
          </a:prstGeom>
        </p:spPr>
        <p:txBody>
          <a:bodyPr>
            <a:normAutofit/>
          </a:bodyPr>
          <a:lstStyle>
            <a:lvl1pPr marL="231775" indent="-231775">
              <a:defRPr sz="2400"/>
            </a:lvl1pPr>
            <a:lvl2pPr marL="682625" indent="-225425">
              <a:defRPr sz="2000"/>
            </a:lvl2pPr>
            <a:lvl3pPr marL="1090613" indent="-176213"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210" y="856936"/>
            <a:ext cx="2438400" cy="1143000"/>
          </a:xfrm>
        </p:spPr>
        <p:txBody>
          <a:bodyPr>
            <a:noAutofit/>
          </a:bodyPr>
          <a:lstStyle>
            <a:lvl1pPr algn="r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65100" y="6372225"/>
            <a:ext cx="1603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80000" tIns="0" rIns="0" bIns="0">
            <a:spAutoFit/>
          </a:bodyPr>
          <a:lstStyle/>
          <a:p>
            <a:pPr>
              <a:defRPr/>
            </a:pPr>
            <a:r>
              <a:rPr lang="en-GB" sz="1400">
                <a:latin typeface="Arial" pitchFamily="34" charset="0"/>
                <a:cs typeface="Arial" pitchFamily="34" charset="0"/>
              </a:rPr>
              <a:t>Imagine the result</a:t>
            </a:r>
            <a:endParaRPr lang="en-US" sz="14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LOGO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53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533401"/>
            <a:ext cx="8458200" cy="609600"/>
          </a:xfrm>
        </p:spPr>
        <p:txBody>
          <a:bodyPr>
            <a:noAutofit/>
          </a:bodyPr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253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1295400"/>
            <a:ext cx="5638800" cy="36988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36404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Option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ase Study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ase Study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ase Study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84A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0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2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3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8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9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0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.png"/><Relationship Id="rId5" Type="http://schemas.openxmlformats.org/officeDocument/2006/relationships/theme" Target="../theme/theme15.xml"/><Relationship Id="rId4" Type="http://schemas.openxmlformats.org/officeDocument/2006/relationships/slideLayout" Target="../slideLayouts/slideLayout24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5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6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7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8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9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30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31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32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95400"/>
            <a:ext cx="5638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</a:t>
            </a:r>
          </a:p>
        </p:txBody>
      </p:sp>
      <p:sp>
        <p:nvSpPr>
          <p:cNvPr id="512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533400"/>
            <a:ext cx="82296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5124" name="Picture 5" descr="LOGO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4359" name="Rectangle 7"/>
          <p:cNvSpPr>
            <a:spLocks noChangeArrowheads="1"/>
          </p:cNvSpPr>
          <p:nvPr/>
        </p:nvSpPr>
        <p:spPr bwMode="auto">
          <a:xfrm>
            <a:off x="165100" y="6372225"/>
            <a:ext cx="1603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80000" tIns="0" rIns="0" bIns="0">
            <a:spAutoFit/>
          </a:bodyPr>
          <a:lstStyle/>
          <a:p>
            <a:pPr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Imagine the result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05" r:id="rId2"/>
    <p:sldLayoutId id="2147484308" r:id="rId3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cs typeface="+mn-cs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743200"/>
            <a:ext cx="7010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614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82296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6148" name="Picture 11" descr="LOGO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4118" name="Rectangle 22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644119" name="Rectangle 23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C88161C6-8FD1-4436-8907-99336671510B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4120" name="Text Box 2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E048F0E7-45FB-433B-98F4-FC5521364790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5" r:id="rId1"/>
    <p:sldLayoutId id="2147484306" r:id="rId2"/>
    <p:sldLayoutId id="2147484307" r:id="rId3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82296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7171" name="Picture 11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4118" name="Rectangle 22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644119" name="Rectangle 23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C88161C6-8FD1-4436-8907-99336671510B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644120" name="Text Box 2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B2BCB2C1-74EB-4A0C-9C01-CFCBCEE5A0E4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6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cs typeface="+mn-cs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519113"/>
            <a:ext cx="82296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8195" name="Picture 11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4118" name="Rectangle 22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644119" name="Rectangle 23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C88161C6-8FD1-4436-8907-99336671510B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644120" name="Text Box 2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F61E326B-D7E7-4E33-9AE5-5080DCF8A2EA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7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+mn-lt"/>
          <a:cs typeface="+mn-cs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143000"/>
            <a:ext cx="7010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9219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38113"/>
            <a:ext cx="82296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9220" name="Picture 11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4118" name="Rectangle 22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644119" name="Rectangle 23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C88161C6-8FD1-4436-8907-99336671510B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644120" name="Text Box 2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1DE1F9E2-078F-40C0-9CE2-D2D2E49F80CB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8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743200"/>
            <a:ext cx="7010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0243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82296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0244" name="Picture 11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4118" name="Rectangle 22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644119" name="Rectangle 23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C88161C6-8FD1-4436-8907-99336671510B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644120" name="Text Box 2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1C5F7F0A-DCE2-4B85-8F0C-E24671E00C30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9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3200400" y="1143000"/>
            <a:ext cx="5562600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00400" y="2743200"/>
            <a:ext cx="556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1268" name="Picture 10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2947" name="Rectangle 19"/>
          <p:cNvSpPr>
            <a:spLocks noChangeArrowheads="1"/>
          </p:cNvSpPr>
          <p:nvPr/>
        </p:nvSpPr>
        <p:spPr bwMode="auto">
          <a:xfrm>
            <a:off x="1901825" y="6440488"/>
            <a:ext cx="8128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92948" name="Rectangle 20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EF408CB5-C518-4CA2-A25D-D5BEEC017687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892950" name="Text Box 22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BCF7DEF3-766D-4F43-9D8E-E9FC2ECAB47B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77813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00400" y="2743200"/>
            <a:ext cx="5562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200400" y="1143000"/>
            <a:ext cx="5562600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2292" name="Picture 5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8880" name="Rectangle 16"/>
          <p:cNvSpPr>
            <a:spLocks noChangeArrowheads="1"/>
          </p:cNvSpPr>
          <p:nvPr/>
        </p:nvSpPr>
        <p:spPr bwMode="auto">
          <a:xfrm>
            <a:off x="1901825" y="6440488"/>
            <a:ext cx="8128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1188881" name="Rectangle 17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2B95C3D1-FF16-4C86-8E96-367B57DC4882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188883" name="Text Box 19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E02BD13A-37F7-4B3B-BB0A-C3542517421C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1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48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655" name="Rectangle 7"/>
          <p:cNvSpPr>
            <a:spLocks noChangeArrowheads="1"/>
          </p:cNvSpPr>
          <p:nvPr/>
        </p:nvSpPr>
        <p:spPr bwMode="auto">
          <a:xfrm>
            <a:off x="3048000" y="0"/>
            <a:ext cx="6096000" cy="68580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5" name="Picture 8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25146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8000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00400" y="1143000"/>
            <a:ext cx="556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23669" name="Rectangle 21"/>
          <p:cNvSpPr>
            <a:spLocks noChangeArrowheads="1"/>
          </p:cNvSpPr>
          <p:nvPr/>
        </p:nvSpPr>
        <p:spPr bwMode="auto">
          <a:xfrm>
            <a:off x="1901825" y="6440488"/>
            <a:ext cx="8128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923670" name="Rectangle 22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56206A58-C692-4DFF-AF59-0DAE320A7F5B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923672" name="Text Box 2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D6897A6F-5657-41C3-9762-EFFDD8E12316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2" r:id="rId1"/>
  </p:sldLayoutIdLst>
  <p:transition>
    <p:fade/>
  </p:transition>
  <p:txStyles>
    <p:titleStyle>
      <a:lvl1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2pPr>
      <a:lvl3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3pPr>
      <a:lvl4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4pPr>
      <a:lvl5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5pPr>
      <a:lvl6pPr marL="4572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6pPr>
      <a:lvl7pPr marL="9144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7pPr>
      <a:lvl8pPr marL="13716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8pPr>
      <a:lvl9pPr marL="18288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77813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6998" name="Rectangle 6"/>
          <p:cNvSpPr>
            <a:spLocks noChangeArrowheads="1"/>
          </p:cNvSpPr>
          <p:nvPr/>
        </p:nvSpPr>
        <p:spPr bwMode="auto">
          <a:xfrm>
            <a:off x="3048000" y="0"/>
            <a:ext cx="6096000" cy="68580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00400" y="1143000"/>
            <a:ext cx="5562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25146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8000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4341" name="Picture 5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7010" name="Rectangle 18"/>
          <p:cNvSpPr>
            <a:spLocks noChangeArrowheads="1"/>
          </p:cNvSpPr>
          <p:nvPr/>
        </p:nvSpPr>
        <p:spPr bwMode="auto">
          <a:xfrm>
            <a:off x="1901825" y="6440488"/>
            <a:ext cx="8128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1237011" name="Rectangle 19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4A8EC93A-FA2C-4FAF-9873-0E2829C9B9E9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237014" name="Text Box 22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27DF0CB3-B996-4712-8E05-7F55591610D0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</p:sldLayoutIdLst>
  <p:transition>
    <p:fade/>
  </p:transition>
  <p:txStyles>
    <p:titleStyle>
      <a:lvl1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2pPr>
      <a:lvl3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3pPr>
      <a:lvl4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4pPr>
      <a:lvl5pPr algn="r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5pPr>
      <a:lvl6pPr marL="4572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6pPr>
      <a:lvl7pPr marL="9144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7pPr>
      <a:lvl8pPr marL="13716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8pPr>
      <a:lvl9pPr marL="1828800" algn="r" rtl="0" fontAlgn="base">
        <a:lnSpc>
          <a:spcPct val="90000"/>
        </a:lnSpc>
        <a:spcBef>
          <a:spcPct val="2500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561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84A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solidFill>
                <a:srgbClr val="0084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3" name="Picture 10" descr="LOGOPNG YELLO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91568" name="Text Box 16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9B59A213-E0BB-46D5-8ABA-42532926C89E}" type="slidenum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91571" name="Rectangle 19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791572" name="Rectangle 20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17DEE0BF-EA73-4CDA-B61B-F6EB0D6532AC}" type="datetime3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4" r:id="rId1"/>
    <p:sldLayoutId id="2147484301" r:id="rId2"/>
    <p:sldLayoutId id="2147484285" r:id="rId3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6387" name="Picture 9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2466" name="Rectangle 18"/>
          <p:cNvSpPr>
            <a:spLocks noChangeArrowheads="1"/>
          </p:cNvSpPr>
          <p:nvPr/>
        </p:nvSpPr>
        <p:spPr bwMode="auto">
          <a:xfrm>
            <a:off x="1901825" y="6440488"/>
            <a:ext cx="8128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72467" name="Rectangle 19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D8B812E0-1A2C-4FFD-AFDA-D2A019CC791D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872468" name="Text Box 20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11D64CBC-35A9-429D-9828-349CF8D859DE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6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rgbClr val="0079A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E26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1" name="Picture 3" descr="LOGOPNG YEL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34573" name="Text Box 13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BE9A59AC-D1A1-4AB4-ABED-8330653933A8}" type="slidenum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34576" name="Rectangle 16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34577" name="Rectangle 17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9F88B2D6-0715-45D2-B335-D3622991F68A}" type="datetime3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7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CAAA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5" name="Picture 3" descr="LOGOPNG YEL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40716" name="Text Box 12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18CEA353-C497-4D81-85F7-9CC6AC33F27C}" type="slidenum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40719" name="Rectangle 15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40720" name="Rectangle 16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E77BE59E-43D2-4498-BC04-1E350EA363BC}" type="datetime3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8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8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ABD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9459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9460" name="Picture 7" descr="LOGO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5837" name="Text Box 13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0F79775B-5EDE-409B-992D-75911B209AA0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45840" name="Rectangle 16"/>
          <p:cNvSpPr>
            <a:spLocks noChangeArrowheads="1"/>
          </p:cNvSpPr>
          <p:nvPr/>
        </p:nvSpPr>
        <p:spPr bwMode="auto">
          <a:xfrm>
            <a:off x="1901825" y="6440488"/>
            <a:ext cx="8128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45841" name="Rectangle 17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D7272E66-AF44-4DC9-88E2-69F29D52E629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9" r:id="rId1"/>
    <p:sldLayoutId id="2147484290" r:id="rId2"/>
    <p:sldLayoutId id="2147484302" r:id="rId3"/>
    <p:sldLayoutId id="2147484309" r:id="rId4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8496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3" name="Picture 3" descr="LOGOPNG YEL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49932" name="Text Box 12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A063F2A5-EF11-476D-9F6F-6FD5DC2CAF07}" type="slidenum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49935" name="Rectangle 15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49936" name="Rectangle 16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9902BA10-47A7-438C-8480-ACFC9C25D266}" type="datetime3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1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5465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7" name="Picture 3" descr="LOGOPNG YEL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54028" name="Rectangle 12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54029" name="Rectangle 13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0820A56C-32BC-4F43-97F1-80F593EBE3B4}" type="datetime3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4030" name="Text Box 1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A116B497-B562-43A3-B0D1-8F6FB72FF1DB}" type="slidenum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2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5971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1" name="Picture 3" descr="LOGOPNG YEL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 </a:t>
            </a:r>
          </a:p>
        </p:txBody>
      </p:sp>
      <p:sp>
        <p:nvSpPr>
          <p:cNvPr id="858125" name="Text Box 13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EFBC29A3-93F1-4AF4-A9E6-7AC8C8149CF1}" type="slidenum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58128" name="Rectangle 16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58129" name="Rectangle 17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911C71BA-4A8B-4989-9468-FBD013F10FC5}" type="datetime3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3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2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588D6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5" name="Picture 3" descr="LOGOPNG YEL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63245" name="Rectangle 13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63246" name="Rectangle 14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592F8040-672E-42F7-94C7-486D870DAE3C}" type="datetime3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3247" name="Text Box 15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E9F19B8C-2FBD-4FE1-9471-F874EBE2591C}" type="slidenum"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4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3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FBDC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9" name="Picture 3" descr="LOGOPNG YELLO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8738" y="6323013"/>
            <a:ext cx="115093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7391400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68366" name="Text Box 14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9C3D2668-53D7-4D65-8285-58F093A8FB81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68369" name="Rectangle 17"/>
          <p:cNvSpPr>
            <a:spLocks noChangeArrowheads="1"/>
          </p:cNvSpPr>
          <p:nvPr/>
        </p:nvSpPr>
        <p:spPr bwMode="auto">
          <a:xfrm>
            <a:off x="1901825" y="6440488"/>
            <a:ext cx="8128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868370" name="Rectangle 18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3605142E-5177-450E-999D-4D8AA2C0C440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5" r:id="rId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7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0"/>
        </a:spcAft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6248400" y="152400"/>
            <a:ext cx="2743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</a:t>
            </a:r>
          </a:p>
        </p:txBody>
      </p:sp>
      <p:sp>
        <p:nvSpPr>
          <p:cNvPr id="2560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8400" y="1143000"/>
            <a:ext cx="27432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01491" name="Rectangle 19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1001492" name="Rectangle 20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04F3A3D8-3C73-4FEF-BD00-32D96C80DA05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001495" name="Text Box 23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69FE8F1B-F682-4F92-BE25-D79F254BA260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6" r:id="rId1"/>
  </p:sldLayoutIdLst>
  <p:transition>
    <p:fade/>
  </p:transition>
  <p:txStyles>
    <p:titleStyle>
      <a:lvl1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16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77813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48400" y="1143000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8400" y="274320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26628" name="Picture 7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1512" name="Rectangle 8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1941513" name="Rectangle 9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A5A0573E-3DD4-46F9-8D3C-75C459342C09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941514" name="Text Box 10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9DBCB507-5FF0-416E-AB93-C6DBE1F0663E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143000"/>
            <a:ext cx="5562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286000"/>
            <a:ext cx="2514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0400" name="Rectangle 16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1040401" name="Rectangle 17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831C612A-80DB-4327-BA8A-9B7D97FED7E6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040403" name="Text Box 19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6EB68C5A-92AF-402C-B73A-D97DF99FC979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8" r:id="rId1"/>
  </p:sldLayoutIdLst>
  <p:transition>
    <p:fade/>
  </p:transition>
  <p:txStyles>
    <p:titleStyle>
      <a:lvl1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25000"/>
        </a:spcBef>
        <a:spcAft>
          <a:spcPct val="0"/>
        </a:spcAft>
        <a:defRPr>
          <a:solidFill>
            <a:srgbClr val="0084A9"/>
          </a:solidFill>
          <a:latin typeface="Arial" charset="0"/>
          <a:cs typeface="Arial" charset="0"/>
        </a:defRPr>
      </a:lvl5pPr>
      <a:lvl6pPr marL="4572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6pPr>
      <a:lvl7pPr marL="9144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7pPr>
      <a:lvl8pPr marL="13716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8pPr>
      <a:lvl9pPr marL="1828800" algn="l" rtl="0" fontAlgn="base">
        <a:spcBef>
          <a:spcPct val="25000"/>
        </a:spcBef>
        <a:spcAft>
          <a:spcPct val="0"/>
        </a:spcAft>
        <a:defRPr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16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77813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400">
          <a:solidFill>
            <a:schemeClr val="tx1"/>
          </a:solidFill>
          <a:latin typeface="+mn-lt"/>
          <a:cs typeface="+mn-cs"/>
        </a:defRPr>
      </a:lvl3pPr>
      <a:lvl4pPr marL="16652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32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304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876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448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02075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3048000"/>
            <a:ext cx="88392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Imagine the result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95600" y="4724400"/>
            <a:ext cx="3352800" cy="140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pic>
        <p:nvPicPr>
          <p:cNvPr id="28676" name="Picture 8" descr="LOGO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1438" y="6319838"/>
            <a:ext cx="11382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83145" name="Rectangle 9"/>
          <p:cNvSpPr>
            <a:spLocks noChangeArrowheads="1"/>
          </p:cNvSpPr>
          <p:nvPr/>
        </p:nvSpPr>
        <p:spPr bwMode="auto">
          <a:xfrm>
            <a:off x="1893888" y="6440488"/>
            <a:ext cx="820737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r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© 2011 ARCADIS</a:t>
            </a:r>
          </a:p>
        </p:txBody>
      </p:sp>
      <p:sp>
        <p:nvSpPr>
          <p:cNvPr id="1883146" name="Rectangle 10"/>
          <p:cNvSpPr>
            <a:spLocks noChangeArrowheads="1"/>
          </p:cNvSpPr>
          <p:nvPr/>
        </p:nvSpPr>
        <p:spPr bwMode="auto">
          <a:xfrm>
            <a:off x="781050" y="6400800"/>
            <a:ext cx="7826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617F6E89-6445-4DC3-8959-DB19C8685DD0}" type="datetime3">
              <a:rPr lang="en-US">
                <a:latin typeface="Arial" pitchFamily="34" charset="0"/>
                <a:cs typeface="Arial" pitchFamily="34" charset="0"/>
              </a:rPr>
              <a:pPr>
                <a:defRPr/>
              </a:pPr>
              <a:t>27 February 2013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883149" name="Text Box 13"/>
          <p:cNvSpPr txBox="1">
            <a:spLocks noChangeArrowheads="1"/>
          </p:cNvSpPr>
          <p:nvPr/>
        </p:nvSpPr>
        <p:spPr bwMode="auto">
          <a:xfrm>
            <a:off x="171450" y="6446838"/>
            <a:ext cx="77152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fld id="{9D770FE9-1488-4A71-B3F7-215D96D50EC6}" type="slidenum">
              <a:rPr lang="en-US">
                <a:latin typeface="Arial" pitchFamily="34" charset="0"/>
                <a:cs typeface="Arial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84A9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84A9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0079A2"/>
          </a:solidFill>
          <a:latin typeface="Arial" charset="0"/>
          <a:cs typeface="Arial" charset="0"/>
        </a:defRPr>
      </a:lvl9pPr>
    </p:titleStyle>
    <p:bodyStyle>
      <a:lvl1pPr marL="273050" indent="-273050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defRPr sz="2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20725" indent="-26828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1073150" indent="-173038" algn="l" rtl="0" eaLnBrk="0" fontAlgn="base" hangingPunct="0">
        <a:spcBef>
          <a:spcPct val="25000"/>
        </a:spcBef>
        <a:spcAft>
          <a:spcPct val="0"/>
        </a:spcAft>
        <a:buClr>
          <a:srgbClr val="0079A2"/>
        </a:buClr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wateronlea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062038" y="1295400"/>
            <a:ext cx="6943725" cy="4819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819" name="Title 1"/>
          <p:cNvSpPr>
            <a:spLocks noGrp="1"/>
          </p:cNvSpPr>
          <p:nvPr>
            <p:ph type="ctrTitle"/>
          </p:nvPr>
        </p:nvSpPr>
        <p:spPr>
          <a:xfrm>
            <a:off x="304800" y="304800"/>
            <a:ext cx="8458200" cy="885825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Racer Lansing – </a:t>
            </a:r>
            <a:br>
              <a:rPr lang="en-US" sz="32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Delineation Milestone Meeting</a:t>
            </a:r>
          </a:p>
        </p:txBody>
      </p:sp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165100" y="6372225"/>
            <a:ext cx="15875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8000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/>
              <a:t>Imagine the result</a:t>
            </a:r>
            <a:endParaRPr lang="en-US" sz="1400"/>
          </a:p>
        </p:txBody>
      </p:sp>
      <p:sp>
        <p:nvSpPr>
          <p:cNvPr id="7" name="Subtitle 2"/>
          <p:cNvSpPr txBox="1">
            <a:spLocks/>
          </p:cNvSpPr>
          <p:nvPr/>
        </p:nvSpPr>
        <p:spPr bwMode="auto">
          <a:xfrm>
            <a:off x="1066800" y="5143500"/>
            <a:ext cx="2998788" cy="96949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lIns="90000" tIns="0" rIns="0" bIns="0">
            <a:spAutoFit/>
          </a:bodyPr>
          <a:lstStyle/>
          <a:p>
            <a:pPr>
              <a:spcBef>
                <a:spcPct val="25000"/>
              </a:spcBef>
              <a:buClr>
                <a:srgbClr val="0079A2"/>
              </a:buClr>
              <a:defRPr/>
            </a:pPr>
            <a:r>
              <a:rPr lang="en-US" sz="1800" b="1" kern="0" dirty="0">
                <a:latin typeface="+mn-lt"/>
                <a:cs typeface="+mn-cs"/>
              </a:rPr>
              <a:t>Plants 2, 3 &amp; 6 </a:t>
            </a:r>
          </a:p>
          <a:p>
            <a:pPr>
              <a:spcBef>
                <a:spcPct val="25000"/>
              </a:spcBef>
              <a:buClr>
                <a:srgbClr val="0079A2"/>
              </a:buClr>
              <a:defRPr/>
            </a:pPr>
            <a:r>
              <a:rPr lang="en-US" sz="1800" b="1" kern="0" dirty="0">
                <a:latin typeface="+mn-lt"/>
                <a:cs typeface="+mn-cs"/>
              </a:rPr>
              <a:t>RFI Investigation, Phase 2</a:t>
            </a:r>
          </a:p>
          <a:p>
            <a:pPr>
              <a:spcBef>
                <a:spcPct val="25000"/>
              </a:spcBef>
              <a:buClr>
                <a:srgbClr val="0079A2"/>
              </a:buClr>
              <a:defRPr/>
            </a:pPr>
            <a:r>
              <a:rPr lang="en-US" sz="1800" b="1" kern="0" dirty="0">
                <a:latin typeface="+mn-lt"/>
                <a:cs typeface="+mn-cs"/>
              </a:rPr>
              <a:t>February 28, 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ctrTitle"/>
          </p:nvPr>
        </p:nvSpPr>
        <p:spPr>
          <a:xfrm>
            <a:off x="419100" y="254000"/>
            <a:ext cx="8458200" cy="442913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Presentation Outline</a:t>
            </a:r>
          </a:p>
        </p:txBody>
      </p:sp>
      <p:sp>
        <p:nvSpPr>
          <p:cNvPr id="27651" name="Subtitle 2"/>
          <p:cNvSpPr>
            <a:spLocks noGrp="1"/>
          </p:cNvSpPr>
          <p:nvPr>
            <p:ph type="subTitle" idx="1"/>
          </p:nvPr>
        </p:nvSpPr>
        <p:spPr>
          <a:xfrm>
            <a:off x="740275" y="1295808"/>
            <a:ext cx="7591425" cy="4355038"/>
          </a:xfrm>
        </p:spPr>
        <p:txBody>
          <a:bodyPr>
            <a:spAutoFit/>
          </a:bodyPr>
          <a:lstStyle/>
          <a:p>
            <a:pPr marL="274320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Review of RFI Phase 2 Objectives</a:t>
            </a:r>
          </a:p>
          <a:p>
            <a:pPr marL="274320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Delineation Stage</a:t>
            </a:r>
          </a:p>
          <a:p>
            <a:pPr marL="674370" lvl="1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1800" dirty="0" smtClean="0"/>
              <a:t>Results</a:t>
            </a:r>
          </a:p>
          <a:p>
            <a:pPr marL="674370" lvl="1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1800" dirty="0" smtClean="0"/>
              <a:t>Remaining Data Gaps</a:t>
            </a:r>
            <a:endParaRPr lang="en-US" sz="1800" dirty="0" smtClean="0"/>
          </a:p>
          <a:p>
            <a:pPr marL="274320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Conceptual Site Model</a:t>
            </a:r>
          </a:p>
          <a:p>
            <a:pPr marL="274320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Budget Status / CMS Strategy</a:t>
            </a:r>
          </a:p>
          <a:p>
            <a:pPr marL="674370" lvl="1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1800" dirty="0" smtClean="0"/>
              <a:t>Remediation Drivers</a:t>
            </a:r>
          </a:p>
          <a:p>
            <a:pPr marL="674370" lvl="1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1800" dirty="0" smtClean="0"/>
              <a:t>Overall Risk</a:t>
            </a:r>
            <a:endParaRPr lang="en-US" sz="1800" dirty="0" smtClean="0"/>
          </a:p>
          <a:p>
            <a:pPr marL="274320" indent="-274320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Schedule</a:t>
            </a:r>
          </a:p>
          <a:p>
            <a:pPr eaLnBrk="1" hangingPunct="1"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458200" cy="442913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RFI Phase 2 Goals &amp; Current Status</a:t>
            </a:r>
          </a:p>
        </p:txBody>
      </p:sp>
      <p:sp>
        <p:nvSpPr>
          <p:cNvPr id="36867" name="Subtitle 3"/>
          <p:cNvSpPr>
            <a:spLocks noGrp="1"/>
          </p:cNvSpPr>
          <p:nvPr>
            <p:ph type="subTitle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04800" y="990600"/>
            <a:ext cx="838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spcBef>
                <a:spcPct val="25000"/>
              </a:spcBef>
              <a:buFontTx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+mn-lt"/>
                <a:cs typeface="+mn-cs"/>
              </a:rPr>
              <a:t>Vinyl Chloride in bedrock  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Plant 3 – appears to be related to off-site source(s)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Plant 6 – potentially related to Site, consistently below criteria</a:t>
            </a:r>
          </a:p>
          <a:p>
            <a:pPr marL="457200" indent="-457200">
              <a:spcBef>
                <a:spcPct val="25000"/>
              </a:spcBef>
              <a:buFontTx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+mn-lt"/>
                <a:cs typeface="+mn-cs"/>
              </a:rPr>
              <a:t>LNAPL at Plants 2 and 3 and potential for DNAPL 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 smtClean="0">
                <a:latin typeface="+mn-lt"/>
                <a:cs typeface="+mn-cs"/>
              </a:rPr>
              <a:t>No indication of DNAPL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 smtClean="0">
                <a:latin typeface="+mn-lt"/>
                <a:cs typeface="+mn-cs"/>
              </a:rPr>
              <a:t>Plant </a:t>
            </a:r>
            <a:r>
              <a:rPr lang="en-US" sz="1600" kern="0" dirty="0">
                <a:latin typeface="+mn-lt"/>
                <a:cs typeface="+mn-cs"/>
              </a:rPr>
              <a:t>2 – defined, not </a:t>
            </a:r>
            <a:r>
              <a:rPr lang="en-US" sz="1600" kern="0" dirty="0" smtClean="0">
                <a:latin typeface="+mn-lt"/>
                <a:cs typeface="+mn-cs"/>
              </a:rPr>
              <a:t>mobile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 smtClean="0">
                <a:latin typeface="+mn-lt"/>
                <a:cs typeface="+mn-cs"/>
              </a:rPr>
              <a:t>Plant </a:t>
            </a:r>
            <a:r>
              <a:rPr lang="en-US" sz="1600" kern="0" dirty="0">
                <a:latin typeface="+mn-lt"/>
                <a:cs typeface="+mn-cs"/>
              </a:rPr>
              <a:t>3 – defined, not mobile</a:t>
            </a:r>
          </a:p>
          <a:p>
            <a:pPr marL="457200" indent="-457200">
              <a:spcBef>
                <a:spcPct val="25000"/>
              </a:spcBef>
              <a:buFontTx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+mn-lt"/>
                <a:cs typeface="+mn-cs"/>
              </a:rPr>
              <a:t>Hexavalent chromium at Plant 3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Groundwater impacts defined - limited in extent, restricted to perched zone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No exceedances of CrVI DWP criteria in surrounding soil</a:t>
            </a:r>
          </a:p>
          <a:p>
            <a:pPr marL="457200" indent="-457200">
              <a:spcBef>
                <a:spcPct val="25000"/>
              </a:spcBef>
              <a:buFontTx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+mn-lt"/>
                <a:cs typeface="+mn-cs"/>
              </a:rPr>
              <a:t>Site-wide groundwater conditions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Plants 2 &amp; 6 - VOCs/SVOCs/1,4-dioxane defined, some metals off-Site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Plant 3 - 1,4-dioxane in deep overburden</a:t>
            </a:r>
          </a:p>
          <a:p>
            <a:pPr marL="457200" indent="-457200">
              <a:spcBef>
                <a:spcPct val="25000"/>
              </a:spcBef>
              <a:buFontTx/>
              <a:buChar char="•"/>
              <a:defRPr/>
            </a:pPr>
            <a:r>
              <a:rPr lang="en-US" sz="2000" kern="0" dirty="0">
                <a:solidFill>
                  <a:schemeClr val="tx2"/>
                </a:solidFill>
                <a:latin typeface="+mn-lt"/>
                <a:cs typeface="+mn-cs"/>
              </a:rPr>
              <a:t>Other </a:t>
            </a:r>
            <a:r>
              <a:rPr lang="en-US" sz="2000" kern="0" dirty="0" smtClean="0">
                <a:solidFill>
                  <a:schemeClr val="tx2"/>
                </a:solidFill>
                <a:latin typeface="+mn-lt"/>
                <a:cs typeface="+mn-cs"/>
              </a:rPr>
              <a:t>Areas with Impacts/Exceedances</a:t>
            </a:r>
            <a:endParaRPr lang="en-US" sz="20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Delineation complete with exception of Area 20 and select areas with metals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458200" cy="442913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Delineation Stage Results – 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Plants 2 &amp; 6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pic>
        <p:nvPicPr>
          <p:cNvPr id="3789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7150" y="914400"/>
            <a:ext cx="6318250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TextBox 8"/>
          <p:cNvSpPr txBox="1">
            <a:spLocks noChangeArrowheads="1"/>
          </p:cNvSpPr>
          <p:nvPr/>
        </p:nvSpPr>
        <p:spPr bwMode="auto">
          <a:xfrm>
            <a:off x="8001000" y="668338"/>
            <a:ext cx="1143000" cy="15696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Vinyl </a:t>
            </a:r>
            <a:r>
              <a:rPr lang="en-US" sz="1200" dirty="0" smtClean="0"/>
              <a:t>chloride defined </a:t>
            </a:r>
            <a:r>
              <a:rPr lang="en-US" sz="1200" dirty="0"/>
              <a:t>in </a:t>
            </a:r>
            <a:r>
              <a:rPr lang="en-US" sz="1200" dirty="0" smtClean="0"/>
              <a:t>perched water</a:t>
            </a:r>
          </a:p>
          <a:p>
            <a:endParaRPr lang="en-US" sz="1200" dirty="0" smtClean="0"/>
          </a:p>
          <a:p>
            <a:r>
              <a:rPr lang="en-US" sz="1200" dirty="0" smtClean="0"/>
              <a:t>Lead in bedrock &gt;criteria</a:t>
            </a:r>
            <a:endParaRPr lang="en-US" sz="1200" dirty="0"/>
          </a:p>
        </p:txBody>
      </p:sp>
      <p:cxnSp>
        <p:nvCxnSpPr>
          <p:cNvPr id="37893" name="Straight Arrow Connector 9"/>
          <p:cNvCxnSpPr>
            <a:cxnSpLocks noChangeShapeType="1"/>
            <a:stCxn id="37892" idx="1"/>
          </p:cNvCxnSpPr>
          <p:nvPr/>
        </p:nvCxnSpPr>
        <p:spPr bwMode="auto">
          <a:xfrm flipH="1">
            <a:off x="6267450" y="1453168"/>
            <a:ext cx="1733550" cy="59470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7894" name="TextBox 8"/>
          <p:cNvSpPr txBox="1">
            <a:spLocks noChangeArrowheads="1"/>
          </p:cNvSpPr>
          <p:nvPr/>
        </p:nvSpPr>
        <p:spPr bwMode="auto">
          <a:xfrm>
            <a:off x="8001000" y="2463800"/>
            <a:ext cx="1143000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1,4-Dioxane </a:t>
            </a:r>
            <a:r>
              <a:rPr lang="en-US" sz="1200" dirty="0" smtClean="0"/>
              <a:t>defined </a:t>
            </a:r>
            <a:r>
              <a:rPr lang="en-US" sz="1200" dirty="0"/>
              <a:t>in </a:t>
            </a:r>
            <a:r>
              <a:rPr lang="en-US" sz="1200" dirty="0" smtClean="0"/>
              <a:t>groundwater</a:t>
            </a:r>
            <a:endParaRPr lang="en-US" sz="1200" dirty="0"/>
          </a:p>
        </p:txBody>
      </p:sp>
      <p:cxnSp>
        <p:nvCxnSpPr>
          <p:cNvPr id="37895" name="Straight Arrow Connector 9"/>
          <p:cNvCxnSpPr>
            <a:cxnSpLocks noChangeShapeType="1"/>
            <a:stCxn id="37894" idx="1"/>
          </p:cNvCxnSpPr>
          <p:nvPr/>
        </p:nvCxnSpPr>
        <p:spPr bwMode="auto">
          <a:xfrm flipH="1">
            <a:off x="7505700" y="2787650"/>
            <a:ext cx="495300" cy="8255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7896" name="TextBox 8"/>
          <p:cNvSpPr txBox="1">
            <a:spLocks noChangeArrowheads="1"/>
          </p:cNvSpPr>
          <p:nvPr/>
        </p:nvSpPr>
        <p:spPr bwMode="auto">
          <a:xfrm>
            <a:off x="7937500" y="4745038"/>
            <a:ext cx="1206500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Xylenes </a:t>
            </a:r>
            <a:r>
              <a:rPr lang="en-US" sz="1200" dirty="0" smtClean="0"/>
              <a:t>defined </a:t>
            </a:r>
            <a:r>
              <a:rPr lang="en-US" sz="1200" dirty="0"/>
              <a:t>in </a:t>
            </a:r>
            <a:r>
              <a:rPr lang="en-US" sz="1200" dirty="0" smtClean="0"/>
              <a:t>soil</a:t>
            </a:r>
            <a:endParaRPr lang="en-US" sz="1200" dirty="0"/>
          </a:p>
        </p:txBody>
      </p:sp>
      <p:cxnSp>
        <p:nvCxnSpPr>
          <p:cNvPr id="37897" name="Straight Arrow Connector 9"/>
          <p:cNvCxnSpPr>
            <a:cxnSpLocks noChangeShapeType="1"/>
            <a:stCxn id="37896" idx="1"/>
          </p:cNvCxnSpPr>
          <p:nvPr/>
        </p:nvCxnSpPr>
        <p:spPr bwMode="auto">
          <a:xfrm flipH="1">
            <a:off x="5486400" y="4975225"/>
            <a:ext cx="2451100" cy="84455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7898" name="TextBox 8"/>
          <p:cNvSpPr txBox="1">
            <a:spLocks noChangeArrowheads="1"/>
          </p:cNvSpPr>
          <p:nvPr/>
        </p:nvSpPr>
        <p:spPr bwMode="auto">
          <a:xfrm>
            <a:off x="0" y="1539875"/>
            <a:ext cx="1143000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1,4-Dioxane </a:t>
            </a:r>
            <a:r>
              <a:rPr lang="en-US" sz="1200" dirty="0" smtClean="0"/>
              <a:t>defined </a:t>
            </a:r>
            <a:r>
              <a:rPr lang="en-US" sz="1200" dirty="0"/>
              <a:t>in </a:t>
            </a:r>
            <a:r>
              <a:rPr lang="en-US" sz="1200" dirty="0" smtClean="0"/>
              <a:t>groundwater</a:t>
            </a:r>
            <a:endParaRPr lang="en-US" sz="1200" dirty="0"/>
          </a:p>
        </p:txBody>
      </p:sp>
      <p:cxnSp>
        <p:nvCxnSpPr>
          <p:cNvPr id="37899" name="Straight Arrow Connector 9"/>
          <p:cNvCxnSpPr>
            <a:cxnSpLocks noChangeShapeType="1"/>
            <a:stCxn id="37898" idx="2"/>
          </p:cNvCxnSpPr>
          <p:nvPr/>
        </p:nvCxnSpPr>
        <p:spPr bwMode="auto">
          <a:xfrm>
            <a:off x="571500" y="2185988"/>
            <a:ext cx="1366838" cy="9128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7900" name="TextBox 8"/>
          <p:cNvSpPr txBox="1">
            <a:spLocks noChangeArrowheads="1"/>
          </p:cNvSpPr>
          <p:nvPr/>
        </p:nvSpPr>
        <p:spPr bwMode="auto">
          <a:xfrm>
            <a:off x="0" y="2819400"/>
            <a:ext cx="1241425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PCE defined in </a:t>
            </a:r>
            <a:r>
              <a:rPr lang="en-US" sz="1200" dirty="0" smtClean="0"/>
              <a:t>groundwater</a:t>
            </a:r>
            <a:endParaRPr lang="en-US" sz="1200" dirty="0"/>
          </a:p>
        </p:txBody>
      </p:sp>
      <p:cxnSp>
        <p:nvCxnSpPr>
          <p:cNvPr id="37901" name="Straight Arrow Connector 9"/>
          <p:cNvCxnSpPr>
            <a:cxnSpLocks noChangeShapeType="1"/>
            <a:stCxn id="37900" idx="3"/>
          </p:cNvCxnSpPr>
          <p:nvPr/>
        </p:nvCxnSpPr>
        <p:spPr bwMode="auto">
          <a:xfrm>
            <a:off x="1241425" y="3049588"/>
            <a:ext cx="625475" cy="5318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7902" name="TextBox 8"/>
          <p:cNvSpPr txBox="1">
            <a:spLocks noChangeArrowheads="1"/>
          </p:cNvSpPr>
          <p:nvPr/>
        </p:nvSpPr>
        <p:spPr bwMode="auto">
          <a:xfrm>
            <a:off x="320675" y="4714875"/>
            <a:ext cx="898525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Soil </a:t>
            </a:r>
            <a:r>
              <a:rPr lang="en-US" sz="1200" dirty="0" smtClean="0"/>
              <a:t>gas </a:t>
            </a:r>
            <a:endParaRPr lang="en-US" sz="1200" dirty="0"/>
          </a:p>
          <a:p>
            <a:r>
              <a:rPr lang="en-US" sz="1200" dirty="0"/>
              <a:t>&lt; </a:t>
            </a:r>
            <a:r>
              <a:rPr lang="en-US" sz="1200" dirty="0" smtClean="0"/>
              <a:t>criteria</a:t>
            </a:r>
            <a:endParaRPr lang="en-US" sz="1200" dirty="0"/>
          </a:p>
        </p:txBody>
      </p:sp>
      <p:cxnSp>
        <p:nvCxnSpPr>
          <p:cNvPr id="37903" name="Straight Arrow Connector 9"/>
          <p:cNvCxnSpPr>
            <a:cxnSpLocks noChangeShapeType="1"/>
            <a:stCxn id="37902" idx="3"/>
          </p:cNvCxnSpPr>
          <p:nvPr/>
        </p:nvCxnSpPr>
        <p:spPr bwMode="auto">
          <a:xfrm flipV="1">
            <a:off x="1219200" y="3714750"/>
            <a:ext cx="1169988" cy="12319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37904" name="Straight Arrow Connector 9"/>
          <p:cNvCxnSpPr>
            <a:cxnSpLocks noChangeShapeType="1"/>
            <a:stCxn id="37902" idx="3"/>
          </p:cNvCxnSpPr>
          <p:nvPr/>
        </p:nvCxnSpPr>
        <p:spPr bwMode="auto">
          <a:xfrm>
            <a:off x="1219200" y="4946650"/>
            <a:ext cx="4068763" cy="8858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7905" name="TextBox 8"/>
          <p:cNvSpPr txBox="1">
            <a:spLocks noChangeArrowheads="1"/>
          </p:cNvSpPr>
          <p:nvPr/>
        </p:nvSpPr>
        <p:spPr bwMode="auto">
          <a:xfrm>
            <a:off x="7981950" y="5424488"/>
            <a:ext cx="857250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Metals</a:t>
            </a:r>
          </a:p>
          <a:p>
            <a:r>
              <a:rPr lang="en-US" sz="1200" dirty="0"/>
              <a:t>&gt; </a:t>
            </a:r>
            <a:r>
              <a:rPr lang="en-US" sz="1200" dirty="0" smtClean="0"/>
              <a:t>criteria</a:t>
            </a:r>
            <a:endParaRPr lang="en-US" sz="1200" dirty="0"/>
          </a:p>
        </p:txBody>
      </p:sp>
      <p:cxnSp>
        <p:nvCxnSpPr>
          <p:cNvPr id="37906" name="Straight Arrow Connector 9"/>
          <p:cNvCxnSpPr>
            <a:cxnSpLocks noChangeShapeType="1"/>
            <a:stCxn id="37905" idx="1"/>
          </p:cNvCxnSpPr>
          <p:nvPr/>
        </p:nvCxnSpPr>
        <p:spPr bwMode="auto">
          <a:xfrm flipH="1">
            <a:off x="5395913" y="5654675"/>
            <a:ext cx="2586037" cy="2682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0" name="TextBox 8"/>
          <p:cNvSpPr txBox="1">
            <a:spLocks noChangeArrowheads="1"/>
          </p:cNvSpPr>
          <p:nvPr/>
        </p:nvSpPr>
        <p:spPr bwMode="auto">
          <a:xfrm>
            <a:off x="4305300" y="1016000"/>
            <a:ext cx="1143000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200" dirty="0" smtClean="0"/>
              <a:t>LNAPL Stable</a:t>
            </a:r>
            <a:endParaRPr lang="en-US" sz="1200" dirty="0"/>
          </a:p>
        </p:txBody>
      </p:sp>
      <p:cxnSp>
        <p:nvCxnSpPr>
          <p:cNvPr id="21" name="Straight Arrow Connector 9"/>
          <p:cNvCxnSpPr>
            <a:cxnSpLocks noChangeShapeType="1"/>
            <a:stCxn id="20" idx="2"/>
          </p:cNvCxnSpPr>
          <p:nvPr/>
        </p:nvCxnSpPr>
        <p:spPr bwMode="auto">
          <a:xfrm flipH="1">
            <a:off x="3571876" y="1292999"/>
            <a:ext cx="1304924" cy="1545451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4188" y="909638"/>
            <a:ext cx="4965700" cy="528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458200" cy="442913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Delineation Stage 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Results – 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3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38916" name="TextBox 8"/>
          <p:cNvSpPr txBox="1">
            <a:spLocks noChangeArrowheads="1"/>
          </p:cNvSpPr>
          <p:nvPr/>
        </p:nvSpPr>
        <p:spPr bwMode="auto">
          <a:xfrm>
            <a:off x="7202488" y="2397125"/>
            <a:ext cx="1397000" cy="5222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dirty="0"/>
              <a:t>BTEX </a:t>
            </a:r>
            <a:r>
              <a:rPr lang="en-US" sz="1400" dirty="0" smtClean="0"/>
              <a:t>defined </a:t>
            </a:r>
            <a:r>
              <a:rPr lang="en-US" sz="1400" dirty="0"/>
              <a:t>in </a:t>
            </a:r>
            <a:r>
              <a:rPr lang="en-US" sz="1400" dirty="0" smtClean="0"/>
              <a:t>groundwater</a:t>
            </a:r>
            <a:endParaRPr lang="en-US" sz="1400" dirty="0"/>
          </a:p>
        </p:txBody>
      </p:sp>
      <p:cxnSp>
        <p:nvCxnSpPr>
          <p:cNvPr id="38917" name="Straight Arrow Connector 9"/>
          <p:cNvCxnSpPr>
            <a:cxnSpLocks noChangeShapeType="1"/>
            <a:stCxn id="38916" idx="1"/>
          </p:cNvCxnSpPr>
          <p:nvPr/>
        </p:nvCxnSpPr>
        <p:spPr bwMode="auto">
          <a:xfrm flipH="1">
            <a:off x="5703888" y="2659063"/>
            <a:ext cx="1498600" cy="88265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8918" name="TextBox 8"/>
          <p:cNvSpPr txBox="1">
            <a:spLocks noChangeArrowheads="1"/>
          </p:cNvSpPr>
          <p:nvPr/>
        </p:nvSpPr>
        <p:spPr bwMode="auto">
          <a:xfrm>
            <a:off x="7280275" y="5078413"/>
            <a:ext cx="1339850" cy="73866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dirty="0" smtClean="0"/>
              <a:t>Metals in groundwater </a:t>
            </a:r>
            <a:endParaRPr lang="en-US" sz="1400" dirty="0"/>
          </a:p>
          <a:p>
            <a:r>
              <a:rPr lang="en-US" sz="1400" dirty="0"/>
              <a:t>&gt; Criteria</a:t>
            </a:r>
          </a:p>
        </p:txBody>
      </p:sp>
      <p:cxnSp>
        <p:nvCxnSpPr>
          <p:cNvPr id="38919" name="Straight Arrow Connector 9"/>
          <p:cNvCxnSpPr>
            <a:cxnSpLocks noChangeShapeType="1"/>
            <a:stCxn id="38918" idx="1"/>
          </p:cNvCxnSpPr>
          <p:nvPr/>
        </p:nvCxnSpPr>
        <p:spPr bwMode="auto">
          <a:xfrm flipH="1">
            <a:off x="6096001" y="5447745"/>
            <a:ext cx="1184274" cy="13708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8920" name="TextBox 8"/>
          <p:cNvSpPr txBox="1">
            <a:spLocks noChangeArrowheads="1"/>
          </p:cNvSpPr>
          <p:nvPr/>
        </p:nvSpPr>
        <p:spPr bwMode="auto">
          <a:xfrm>
            <a:off x="261938" y="2370138"/>
            <a:ext cx="1222375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dirty="0"/>
              <a:t>1,4-Dioxane detected in </a:t>
            </a:r>
            <a:r>
              <a:rPr lang="en-US" sz="1400" dirty="0" smtClean="0"/>
              <a:t>deep overburden</a:t>
            </a:r>
            <a:endParaRPr lang="en-US" sz="1400" dirty="0"/>
          </a:p>
        </p:txBody>
      </p:sp>
      <p:cxnSp>
        <p:nvCxnSpPr>
          <p:cNvPr id="38921" name="Straight Arrow Connector 9"/>
          <p:cNvCxnSpPr>
            <a:cxnSpLocks noChangeShapeType="1"/>
            <a:stCxn id="38920" idx="3"/>
          </p:cNvCxnSpPr>
          <p:nvPr/>
        </p:nvCxnSpPr>
        <p:spPr bwMode="auto">
          <a:xfrm>
            <a:off x="1484313" y="2847192"/>
            <a:ext cx="1498600" cy="223280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3667124" y="1911350"/>
            <a:ext cx="1400175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dirty="0" smtClean="0"/>
              <a:t>LNAPL Stable</a:t>
            </a:r>
            <a:endParaRPr lang="en-US" sz="1400" dirty="0"/>
          </a:p>
        </p:txBody>
      </p:sp>
      <p:cxnSp>
        <p:nvCxnSpPr>
          <p:cNvPr id="12" name="Straight Arrow Connector 9"/>
          <p:cNvCxnSpPr>
            <a:cxnSpLocks noChangeShapeType="1"/>
            <a:stCxn id="11" idx="2"/>
          </p:cNvCxnSpPr>
          <p:nvPr/>
        </p:nvCxnSpPr>
        <p:spPr bwMode="auto">
          <a:xfrm>
            <a:off x="4367212" y="2219127"/>
            <a:ext cx="1004888" cy="93364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301172" y="185057"/>
            <a:ext cx="7391400" cy="997196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Delineation Stage Scope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26143" y="736600"/>
          <a:ext cx="7696200" cy="5351053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200145">
                <a:tc>
                  <a:txBody>
                    <a:bodyPr/>
                    <a:lstStyle/>
                    <a:p>
                      <a:pPr marL="0" marR="0" algn="ctr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Task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Objective</a:t>
                      </a:r>
                      <a:endParaRPr lang="en-US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438">
                <a:tc rowSpan="3"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Additional Characterization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Risk-based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approach 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-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define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inhalation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and direct contact exceedances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on-site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to limit property restrictions.  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14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Define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perimeter impacts,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to generic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residential criteria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.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0729"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Metals Delineation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Define the extent of metals in soil and groundwater within adjacent right-of-ways. 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390"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Long Term Monitoring Well Installation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Install perimeter 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wells for delineation and monitoring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438"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LNAPL Mobility Evaluation</a:t>
                      </a:r>
                      <a:endParaRPr lang="en-US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Evaluation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to define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appropriate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risk-based remedy for areas impacted with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LNAPL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584"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Property Boundary Soil Gas Evaluation</a:t>
                      </a:r>
                      <a:endParaRPr lang="en-US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Assess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soil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gas conditions in areas that exceed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SVIAC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near property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boundary.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584"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Perimeter Utility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Corridor Migration Assessment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auto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Complete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sampling in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at-risk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areas to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confirm groundwater impacts are not migrating off-Site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within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utility corridors.</a:t>
                      </a: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6597" marR="565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6680"/>
            <a:ext cx="7391400" cy="996950"/>
          </a:xfrm>
          <a:noFill/>
        </p:spPr>
        <p:txBody>
          <a:bodyPr lIns="90000"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Additional Characterization Areas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85" y="685800"/>
            <a:ext cx="2910840" cy="1066800"/>
          </a:xfrm>
        </p:spPr>
        <p:txBody>
          <a:bodyPr>
            <a:noAutofit/>
          </a:bodyPr>
          <a:lstStyle/>
          <a:p>
            <a:pPr indent="-274320" eaLnBrk="1" hangingPunct="1">
              <a:buFontTx/>
              <a:buChar char="•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Area 2  </a:t>
            </a:r>
          </a:p>
          <a:p>
            <a:pPr marL="718185" lvl="2" indent="-365760" eaLnBrk="1" hangingPunct="1">
              <a:buFont typeface="Arial" pitchFamily="34" charset="0"/>
              <a:buChar char="•"/>
              <a:defRPr/>
            </a:pPr>
            <a:r>
              <a:rPr lang="en-US" sz="1600" dirty="0" smtClean="0"/>
              <a:t>Defined CVOCs in groundwater</a:t>
            </a:r>
          </a:p>
          <a:p>
            <a:pPr marL="718185" lvl="2" indent="-365760" eaLnBrk="1" hangingPunct="1">
              <a:buFont typeface="Arial" pitchFamily="34" charset="0"/>
              <a:buChar char="•"/>
              <a:defRPr/>
            </a:pPr>
            <a:r>
              <a:rPr lang="en-US" sz="1600" dirty="0" smtClean="0"/>
              <a:t>Assessed </a:t>
            </a:r>
            <a:r>
              <a:rPr lang="en-US" sz="1600" dirty="0" smtClean="0"/>
              <a:t>SVIAC exceedances</a:t>
            </a:r>
          </a:p>
          <a:p>
            <a:pPr indent="-274320" eaLnBrk="1" hangingPunct="1">
              <a:buFontTx/>
              <a:buChar char="•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Area 5-7  </a:t>
            </a:r>
          </a:p>
          <a:p>
            <a:pPr marL="718185" lvl="2" indent="-365760" eaLnBrk="1" hangingPunct="1">
              <a:buFont typeface="Arial" pitchFamily="34" charset="0"/>
              <a:buChar char="•"/>
              <a:defRPr/>
            </a:pPr>
            <a:r>
              <a:rPr lang="en-US" sz="1600" dirty="0" smtClean="0"/>
              <a:t>Defined VC/metals in perched GW</a:t>
            </a:r>
            <a:endParaRPr lang="en-US" sz="1600" dirty="0" smtClean="0"/>
          </a:p>
          <a:p>
            <a:pPr indent="-274320" eaLnBrk="1" hangingPunct="1">
              <a:buFontTx/>
              <a:buChar char="•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Area 7</a:t>
            </a:r>
          </a:p>
          <a:p>
            <a:pPr marL="718185" lvl="2" indent="-365760" eaLnBrk="1" hangingPunct="1">
              <a:buFont typeface="Arial" pitchFamily="34" charset="0"/>
              <a:buChar char="•"/>
              <a:defRPr/>
            </a:pPr>
            <a:r>
              <a:rPr lang="en-US" sz="1600" dirty="0" smtClean="0"/>
              <a:t>Defined </a:t>
            </a:r>
            <a:r>
              <a:rPr lang="en-US" sz="1600" dirty="0" smtClean="0"/>
              <a:t>xylenes in soil</a:t>
            </a:r>
          </a:p>
          <a:p>
            <a:pPr marL="718185" lvl="2" indent="-365760" eaLnBrk="1" hangingPunct="1">
              <a:buFont typeface="Arial" pitchFamily="34" charset="0"/>
              <a:buChar char="•"/>
              <a:defRPr/>
            </a:pPr>
            <a:r>
              <a:rPr lang="en-US" sz="1600" dirty="0" smtClean="0"/>
              <a:t>Assessed </a:t>
            </a:r>
            <a:r>
              <a:rPr lang="en-US" sz="1600" dirty="0" smtClean="0"/>
              <a:t>SVIAC exceedances</a:t>
            </a:r>
          </a:p>
          <a:p>
            <a:pPr indent="-274320" eaLnBrk="1" hangingPunct="1">
              <a:buFontTx/>
              <a:buChar char="•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Area 16</a:t>
            </a:r>
          </a:p>
          <a:p>
            <a:pPr marL="718185" lvl="2" indent="-365760" eaLnBrk="1" hangingPunct="1">
              <a:buFont typeface="Arial" pitchFamily="34" charset="0"/>
              <a:buChar char="•"/>
              <a:defRPr/>
            </a:pPr>
            <a:r>
              <a:rPr lang="en-US" sz="1600" dirty="0" smtClean="0"/>
              <a:t>Defined metals in soil/GW</a:t>
            </a:r>
            <a:endParaRPr lang="en-US" sz="1600" dirty="0" smtClean="0"/>
          </a:p>
          <a:p>
            <a:pPr indent="-274320" eaLnBrk="1" hangingPunct="1">
              <a:buFontTx/>
              <a:buChar char="•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Off-site Metals </a:t>
            </a:r>
            <a:r>
              <a:rPr lang="en-US" sz="1800" b="1" dirty="0" smtClean="0">
                <a:solidFill>
                  <a:schemeClr val="tx1"/>
                </a:solidFill>
              </a:rPr>
              <a:t>Delineation</a:t>
            </a:r>
          </a:p>
          <a:p>
            <a:pPr marL="718185" lvl="2" indent="-365760" eaLnBrk="1" hangingPunct="1">
              <a:buFont typeface="Arial" pitchFamily="34" charset="0"/>
              <a:buChar char="•"/>
              <a:defRPr/>
            </a:pPr>
            <a:r>
              <a:rPr lang="en-US" sz="1600" dirty="0" smtClean="0"/>
              <a:t>Areas 2, 4, 7, 5-7, 18, Northern Plant 6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30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693738"/>
            <a:ext cx="5943600" cy="616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Box 5"/>
          <p:cNvSpPr txBox="1">
            <a:spLocks noChangeArrowheads="1"/>
          </p:cNvSpPr>
          <p:nvPr/>
        </p:nvSpPr>
        <p:spPr bwMode="auto">
          <a:xfrm>
            <a:off x="6553200" y="1524000"/>
            <a:ext cx="9906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AREA 16</a:t>
            </a:r>
          </a:p>
        </p:txBody>
      </p:sp>
      <p:sp>
        <p:nvSpPr>
          <p:cNvPr id="43014" name="TextBox 6"/>
          <p:cNvSpPr txBox="1">
            <a:spLocks noChangeArrowheads="1"/>
          </p:cNvSpPr>
          <p:nvPr/>
        </p:nvSpPr>
        <p:spPr bwMode="auto">
          <a:xfrm>
            <a:off x="4648200" y="990600"/>
            <a:ext cx="990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PLANT 3</a:t>
            </a:r>
          </a:p>
        </p:txBody>
      </p:sp>
      <p:sp>
        <p:nvSpPr>
          <p:cNvPr id="43015" name="TextBox 7"/>
          <p:cNvSpPr txBox="1">
            <a:spLocks noChangeArrowheads="1"/>
          </p:cNvSpPr>
          <p:nvPr/>
        </p:nvSpPr>
        <p:spPr bwMode="auto">
          <a:xfrm>
            <a:off x="3581400" y="4876800"/>
            <a:ext cx="9906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AREA 2</a:t>
            </a:r>
          </a:p>
        </p:txBody>
      </p:sp>
      <p:sp>
        <p:nvSpPr>
          <p:cNvPr id="43016" name="TextBox 8"/>
          <p:cNvSpPr txBox="1">
            <a:spLocks noChangeArrowheads="1"/>
          </p:cNvSpPr>
          <p:nvPr/>
        </p:nvSpPr>
        <p:spPr bwMode="auto">
          <a:xfrm>
            <a:off x="7467600" y="6324600"/>
            <a:ext cx="9906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AREA 7</a:t>
            </a:r>
          </a:p>
        </p:txBody>
      </p:sp>
      <p:sp>
        <p:nvSpPr>
          <p:cNvPr id="43017" name="TextBox 9"/>
          <p:cNvSpPr txBox="1">
            <a:spLocks noChangeArrowheads="1"/>
          </p:cNvSpPr>
          <p:nvPr/>
        </p:nvSpPr>
        <p:spPr bwMode="auto">
          <a:xfrm>
            <a:off x="7315200" y="3276600"/>
            <a:ext cx="9906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AREA 5-7</a:t>
            </a:r>
          </a:p>
        </p:txBody>
      </p:sp>
      <p:sp>
        <p:nvSpPr>
          <p:cNvPr id="43018" name="TextBox 10"/>
          <p:cNvSpPr txBox="1">
            <a:spLocks noChangeArrowheads="1"/>
          </p:cNvSpPr>
          <p:nvPr/>
        </p:nvSpPr>
        <p:spPr bwMode="auto">
          <a:xfrm>
            <a:off x="4876800" y="5029200"/>
            <a:ext cx="990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PLANT 2</a:t>
            </a:r>
          </a:p>
        </p:txBody>
      </p:sp>
      <p:sp>
        <p:nvSpPr>
          <p:cNvPr id="43019" name="TextBox 11"/>
          <p:cNvSpPr txBox="1">
            <a:spLocks noChangeArrowheads="1"/>
          </p:cNvSpPr>
          <p:nvPr/>
        </p:nvSpPr>
        <p:spPr bwMode="auto">
          <a:xfrm>
            <a:off x="7315200" y="5410200"/>
            <a:ext cx="990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PLANT 6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0"/>
            <a:ext cx="4343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59125"/>
            <a:ext cx="4648200" cy="3698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0" y="152400"/>
            <a:ext cx="5105400" cy="4429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lnSpc>
                <a:spcPct val="90000"/>
              </a:lnSpc>
              <a:spcBef>
                <a:spcPct val="25000"/>
              </a:spcBef>
              <a:defRPr/>
            </a:pPr>
            <a:r>
              <a:rPr lang="en-US" sz="3200" b="1" kern="0" dirty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Area 2 Soil - </a:t>
            </a:r>
            <a:r>
              <a:rPr lang="en-US" sz="3200" kern="0" dirty="0">
                <a:latin typeface="Arial" pitchFamily="34" charset="0"/>
                <a:ea typeface="+mj-ea"/>
                <a:cs typeface="Arial" pitchFamily="34" charset="0"/>
              </a:rPr>
              <a:t>Total VOCs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960620" y="3787140"/>
            <a:ext cx="3886200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>
              <a:spcBef>
                <a:spcPct val="25000"/>
              </a:spcBef>
              <a:defRPr/>
            </a:pPr>
            <a:r>
              <a:rPr lang="en-US" sz="1600" kern="0" dirty="0">
                <a:solidFill>
                  <a:schemeClr val="tx2"/>
                </a:solidFill>
              </a:rPr>
              <a:t>DRIVERS: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/>
              <a:t>VOCs in Soil &amp; GW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/>
              <a:t>Soil SVIAC </a:t>
            </a:r>
            <a:r>
              <a:rPr lang="en-US" sz="1600" kern="0" dirty="0" smtClean="0"/>
              <a:t>Exceedances</a:t>
            </a:r>
          </a:p>
          <a:p>
            <a:pPr marL="273050" indent="-273050">
              <a:spcBef>
                <a:spcPct val="25000"/>
              </a:spcBef>
              <a:defRPr/>
            </a:pPr>
            <a:r>
              <a:rPr lang="en-US" sz="1600" kern="0" dirty="0" smtClean="0">
                <a:solidFill>
                  <a:schemeClr val="tx2"/>
                </a:solidFill>
              </a:rPr>
              <a:t>RESULTS:</a:t>
            </a:r>
            <a:endParaRPr lang="en-US" sz="1600" kern="0" dirty="0">
              <a:solidFill>
                <a:schemeClr val="tx2"/>
              </a:solidFill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VOCs </a:t>
            </a:r>
            <a:r>
              <a:rPr lang="en-US" sz="1600" kern="0" dirty="0" smtClean="0">
                <a:latin typeface="+mn-lt"/>
                <a:cs typeface="+mn-cs"/>
              </a:rPr>
              <a:t>defined </a:t>
            </a:r>
            <a:r>
              <a:rPr lang="en-US" sz="1600" kern="0" dirty="0">
                <a:latin typeface="+mn-lt"/>
                <a:cs typeface="+mn-cs"/>
              </a:rPr>
              <a:t>at property boundary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Benzene SVIAC exceedances limited in extent </a:t>
            </a:r>
            <a:endParaRPr lang="en-US" sz="1600" kern="0" dirty="0" smtClean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 smtClean="0">
                <a:latin typeface="+mn-lt"/>
                <a:cs typeface="+mn-cs"/>
              </a:rPr>
              <a:t>No apparent utility corridor migration</a:t>
            </a: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defRPr/>
            </a:pPr>
            <a:endParaRPr lang="en-US" sz="16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</p:txBody>
      </p:sp>
      <p:sp>
        <p:nvSpPr>
          <p:cNvPr id="44038" name="TextBox 5"/>
          <p:cNvSpPr txBox="1">
            <a:spLocks noChangeArrowheads="1"/>
          </p:cNvSpPr>
          <p:nvPr/>
        </p:nvSpPr>
        <p:spPr bwMode="auto">
          <a:xfrm>
            <a:off x="7696200" y="3124200"/>
            <a:ext cx="14478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Total VOCs</a:t>
            </a:r>
          </a:p>
        </p:txBody>
      </p:sp>
      <p:sp>
        <p:nvSpPr>
          <p:cNvPr id="44039" name="TextBox 21"/>
          <p:cNvSpPr txBox="1">
            <a:spLocks noChangeArrowheads="1"/>
          </p:cNvSpPr>
          <p:nvPr/>
        </p:nvSpPr>
        <p:spPr bwMode="auto">
          <a:xfrm>
            <a:off x="2152650" y="6067425"/>
            <a:ext cx="99060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SVIAC Exceedances</a:t>
            </a:r>
          </a:p>
        </p:txBody>
      </p:sp>
      <p:cxnSp>
        <p:nvCxnSpPr>
          <p:cNvPr id="44040" name="Straight Arrow Connector 22"/>
          <p:cNvCxnSpPr>
            <a:cxnSpLocks noChangeShapeType="1"/>
            <a:stCxn id="44039" idx="0"/>
          </p:cNvCxnSpPr>
          <p:nvPr/>
        </p:nvCxnSpPr>
        <p:spPr bwMode="auto">
          <a:xfrm flipV="1">
            <a:off x="2647950" y="5124450"/>
            <a:ext cx="733425" cy="94297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44041" name="Straight Arrow Connector 23"/>
          <p:cNvCxnSpPr>
            <a:cxnSpLocks noChangeShapeType="1"/>
            <a:stCxn id="44039" idx="0"/>
          </p:cNvCxnSpPr>
          <p:nvPr/>
        </p:nvCxnSpPr>
        <p:spPr bwMode="auto">
          <a:xfrm flipV="1">
            <a:off x="2647950" y="5372100"/>
            <a:ext cx="695325" cy="69532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4042" name="TextBox 28"/>
          <p:cNvSpPr txBox="1">
            <a:spLocks noChangeArrowheads="1"/>
          </p:cNvSpPr>
          <p:nvPr/>
        </p:nvSpPr>
        <p:spPr bwMode="auto">
          <a:xfrm>
            <a:off x="152400" y="3276600"/>
            <a:ext cx="1447800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Total VOCs &gt; SVIAC</a:t>
            </a:r>
          </a:p>
        </p:txBody>
      </p:sp>
      <p:pic>
        <p:nvPicPr>
          <p:cNvPr id="4404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609600"/>
            <a:ext cx="1627188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304800" y="1371600"/>
            <a:ext cx="2819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  <p:pic>
        <p:nvPicPr>
          <p:cNvPr id="44045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533400"/>
            <a:ext cx="1752600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6" name="Rectangle 33"/>
          <p:cNvSpPr>
            <a:spLocks noChangeArrowheads="1"/>
          </p:cNvSpPr>
          <p:nvPr/>
        </p:nvSpPr>
        <p:spPr bwMode="auto">
          <a:xfrm>
            <a:off x="609600" y="2438400"/>
            <a:ext cx="152400" cy="152400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5" name="TextBox 21"/>
          <p:cNvSpPr txBox="1">
            <a:spLocks noChangeArrowheads="1"/>
          </p:cNvSpPr>
          <p:nvPr/>
        </p:nvSpPr>
        <p:spPr bwMode="auto">
          <a:xfrm>
            <a:off x="6667500" y="3048000"/>
            <a:ext cx="990600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 smtClean="0"/>
              <a:t>CVOCs</a:t>
            </a:r>
            <a:endParaRPr lang="en-US" sz="1000" b="1" dirty="0"/>
          </a:p>
        </p:txBody>
      </p:sp>
      <p:cxnSp>
        <p:nvCxnSpPr>
          <p:cNvPr id="16" name="Straight Arrow Connector 22"/>
          <p:cNvCxnSpPr>
            <a:cxnSpLocks noChangeShapeType="1"/>
            <a:stCxn id="15" idx="0"/>
          </p:cNvCxnSpPr>
          <p:nvPr/>
        </p:nvCxnSpPr>
        <p:spPr bwMode="auto">
          <a:xfrm flipH="1" flipV="1">
            <a:off x="6838950" y="2085975"/>
            <a:ext cx="323850" cy="96202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8" name="TextBox 21"/>
          <p:cNvSpPr txBox="1">
            <a:spLocks noChangeArrowheads="1"/>
          </p:cNvSpPr>
          <p:nvPr/>
        </p:nvSpPr>
        <p:spPr bwMode="auto">
          <a:xfrm>
            <a:off x="8086725" y="514350"/>
            <a:ext cx="990600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B</a:t>
            </a:r>
            <a:r>
              <a:rPr lang="en-US" sz="1000" b="1" dirty="0" smtClean="0"/>
              <a:t>TEX</a:t>
            </a:r>
            <a:endParaRPr lang="en-US" sz="1000" b="1" dirty="0"/>
          </a:p>
        </p:txBody>
      </p:sp>
      <p:cxnSp>
        <p:nvCxnSpPr>
          <p:cNvPr id="19" name="Straight Arrow Connector 22"/>
          <p:cNvCxnSpPr>
            <a:cxnSpLocks noChangeShapeType="1"/>
            <a:stCxn id="18" idx="2"/>
          </p:cNvCxnSpPr>
          <p:nvPr/>
        </p:nvCxnSpPr>
        <p:spPr bwMode="auto">
          <a:xfrm flipH="1">
            <a:off x="8153401" y="760571"/>
            <a:ext cx="428624" cy="953929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685800"/>
            <a:ext cx="6705600" cy="546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442913"/>
          </a:xfrm>
        </p:spPr>
        <p:txBody>
          <a:bodyPr lIns="90000">
            <a:spAutoFit/>
          </a:bodyPr>
          <a:lstStyle/>
          <a:p>
            <a:pPr eaLnBrk="1" hangingPunct="1"/>
            <a:r>
              <a:rPr lang="en-US" sz="3200" b="1" smtClean="0">
                <a:solidFill>
                  <a:schemeClr val="tx2"/>
                </a:solidFill>
                <a:latin typeface="Arial" charset="0"/>
                <a:cs typeface="Arial" charset="0"/>
              </a:rPr>
              <a:t>Area 2 Groundwater- </a:t>
            </a:r>
            <a:r>
              <a:rPr lang="en-US" sz="3200" smtClean="0">
                <a:solidFill>
                  <a:schemeClr val="tx1"/>
                </a:solidFill>
                <a:latin typeface="Arial" charset="0"/>
                <a:cs typeface="Arial" charset="0"/>
              </a:rPr>
              <a:t>Total VOCs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2438400" cy="1066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DRIVERS:</a:t>
            </a:r>
          </a:p>
          <a:p>
            <a:pPr>
              <a:buFontTx/>
              <a:buChar char="•"/>
              <a:defRPr/>
            </a:pPr>
            <a:r>
              <a:rPr lang="en-US" sz="1800" dirty="0" smtClean="0"/>
              <a:t>PCE in GW</a:t>
            </a:r>
          </a:p>
          <a:p>
            <a:pPr>
              <a:defRPr/>
            </a:pPr>
            <a:endParaRPr lang="en-US" sz="1800" dirty="0" smtClean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RESULTS: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1800" dirty="0" smtClean="0"/>
              <a:t>PCE and other VOCs defined at property boundary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sp>
        <p:nvSpPr>
          <p:cNvPr id="45061" name="TextBox 5"/>
          <p:cNvSpPr txBox="1">
            <a:spLocks noChangeArrowheads="1"/>
          </p:cNvSpPr>
          <p:nvPr/>
        </p:nvSpPr>
        <p:spPr bwMode="auto">
          <a:xfrm>
            <a:off x="4114800" y="4114800"/>
            <a:ext cx="838200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PCE - 243</a:t>
            </a:r>
          </a:p>
        </p:txBody>
      </p:sp>
      <p:cxnSp>
        <p:nvCxnSpPr>
          <p:cNvPr id="45062" name="Straight Arrow Connector 7"/>
          <p:cNvCxnSpPr>
            <a:cxnSpLocks noChangeShapeType="1"/>
            <a:stCxn id="45061" idx="0"/>
          </p:cNvCxnSpPr>
          <p:nvPr/>
        </p:nvCxnSpPr>
        <p:spPr bwMode="auto">
          <a:xfrm flipH="1" flipV="1">
            <a:off x="4343400" y="3657600"/>
            <a:ext cx="190500" cy="4572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5063" name="TextBox 8"/>
          <p:cNvSpPr txBox="1">
            <a:spLocks noChangeArrowheads="1"/>
          </p:cNvSpPr>
          <p:nvPr/>
        </p:nvSpPr>
        <p:spPr bwMode="auto">
          <a:xfrm>
            <a:off x="7239000" y="1295400"/>
            <a:ext cx="114300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Benzene – 840</a:t>
            </a:r>
          </a:p>
          <a:p>
            <a:pPr algn="ctr"/>
            <a:r>
              <a:rPr lang="en-US" sz="1000" b="1"/>
              <a:t>T. BTEX -  6,900</a:t>
            </a:r>
          </a:p>
        </p:txBody>
      </p:sp>
      <p:cxnSp>
        <p:nvCxnSpPr>
          <p:cNvPr id="45064" name="Straight Arrow Connector 9"/>
          <p:cNvCxnSpPr>
            <a:cxnSpLocks noChangeShapeType="1"/>
            <a:stCxn id="45063" idx="2"/>
          </p:cNvCxnSpPr>
          <p:nvPr/>
        </p:nvCxnSpPr>
        <p:spPr bwMode="auto">
          <a:xfrm flipH="1">
            <a:off x="7772400" y="1695450"/>
            <a:ext cx="38100" cy="165735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5065" name="TextBox 15"/>
          <p:cNvSpPr txBox="1">
            <a:spLocks noChangeArrowheads="1"/>
          </p:cNvSpPr>
          <p:nvPr/>
        </p:nvSpPr>
        <p:spPr bwMode="auto">
          <a:xfrm>
            <a:off x="2362200" y="4572000"/>
            <a:ext cx="838200" cy="5540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1,1-DCA</a:t>
            </a:r>
          </a:p>
          <a:p>
            <a:pPr algn="ctr"/>
            <a:r>
              <a:rPr lang="en-US" sz="1000" b="1" dirty="0"/>
              <a:t>Acetone</a:t>
            </a:r>
          </a:p>
          <a:p>
            <a:pPr algn="ctr"/>
            <a:r>
              <a:rPr lang="en-US" sz="1000" b="1" dirty="0"/>
              <a:t>&lt;Criteria</a:t>
            </a:r>
          </a:p>
        </p:txBody>
      </p:sp>
      <p:cxnSp>
        <p:nvCxnSpPr>
          <p:cNvPr id="45066" name="Straight Arrow Connector 16"/>
          <p:cNvCxnSpPr>
            <a:cxnSpLocks noChangeShapeType="1"/>
            <a:stCxn id="45065" idx="0"/>
          </p:cNvCxnSpPr>
          <p:nvPr/>
        </p:nvCxnSpPr>
        <p:spPr bwMode="auto">
          <a:xfrm flipV="1">
            <a:off x="2781300" y="3962400"/>
            <a:ext cx="723900" cy="6096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45067" name="Straight Arrow Connector 18"/>
          <p:cNvCxnSpPr>
            <a:cxnSpLocks noChangeShapeType="1"/>
            <a:stCxn id="45065" idx="0"/>
          </p:cNvCxnSpPr>
          <p:nvPr/>
        </p:nvCxnSpPr>
        <p:spPr bwMode="auto">
          <a:xfrm flipV="1">
            <a:off x="2781300" y="3733800"/>
            <a:ext cx="800100" cy="8382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3667125" y="2238375"/>
            <a:ext cx="447675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ND</a:t>
            </a:r>
            <a:endParaRPr lang="en-US" sz="1000" b="1" dirty="0"/>
          </a:p>
        </p:txBody>
      </p:sp>
      <p:cxnSp>
        <p:nvCxnSpPr>
          <p:cNvPr id="13" name="Straight Arrow Connector 7"/>
          <p:cNvCxnSpPr>
            <a:cxnSpLocks noChangeShapeType="1"/>
            <a:stCxn id="12" idx="2"/>
          </p:cNvCxnSpPr>
          <p:nvPr/>
        </p:nvCxnSpPr>
        <p:spPr bwMode="auto">
          <a:xfrm flipH="1">
            <a:off x="3743325" y="2484438"/>
            <a:ext cx="147638" cy="287337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442913"/>
          </a:xfrm>
        </p:spPr>
        <p:txBody>
          <a:bodyPr lIns="90000">
            <a:spAutoFit/>
          </a:bodyPr>
          <a:lstStyle/>
          <a:p>
            <a:pPr eaLnBrk="1" hangingPunct="1"/>
            <a:r>
              <a:rPr lang="en-US" sz="3200" b="1" smtClean="0">
                <a:solidFill>
                  <a:schemeClr val="tx2"/>
                </a:solidFill>
                <a:latin typeface="Arial" charset="0"/>
                <a:cs typeface="Arial" charset="0"/>
              </a:rPr>
              <a:t>Area 2 Soil Gas </a:t>
            </a:r>
            <a:endParaRPr lang="en-US" sz="320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685800"/>
            <a:ext cx="5562600" cy="546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TextBox 14"/>
          <p:cNvSpPr txBox="1">
            <a:spLocks noChangeArrowheads="1"/>
          </p:cNvSpPr>
          <p:nvPr/>
        </p:nvSpPr>
        <p:spPr bwMode="auto">
          <a:xfrm>
            <a:off x="5181600" y="838200"/>
            <a:ext cx="2514600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 dirty="0">
                <a:solidFill>
                  <a:schemeClr val="tx2"/>
                </a:solidFill>
              </a:rPr>
              <a:t>SB-A2-PC76</a:t>
            </a:r>
          </a:p>
          <a:p>
            <a:pPr algn="ctr"/>
            <a:r>
              <a:rPr lang="en-US" sz="1200" dirty="0" smtClean="0">
                <a:solidFill>
                  <a:schemeClr val="tx2"/>
                </a:solidFill>
              </a:rPr>
              <a:t>Benzene</a:t>
            </a:r>
            <a:r>
              <a:rPr lang="en-US" sz="1200" dirty="0" smtClean="0"/>
              <a:t> 17-18’ – 15,300 </a:t>
            </a:r>
            <a:r>
              <a:rPr lang="en-US" sz="1200" dirty="0"/>
              <a:t>mg/Kg</a:t>
            </a:r>
          </a:p>
          <a:p>
            <a:pPr algn="ctr"/>
            <a:r>
              <a:rPr lang="en-US" sz="1200" dirty="0">
                <a:solidFill>
                  <a:schemeClr val="tx2"/>
                </a:solidFill>
              </a:rPr>
              <a:t>T. BTEX </a:t>
            </a:r>
            <a:r>
              <a:rPr lang="en-US" sz="1200" dirty="0"/>
              <a:t>9.5-10’  -  154,300</a:t>
            </a:r>
          </a:p>
        </p:txBody>
      </p:sp>
      <p:cxnSp>
        <p:nvCxnSpPr>
          <p:cNvPr id="46085" name="Straight Arrow Connector 17"/>
          <p:cNvCxnSpPr>
            <a:cxnSpLocks noChangeShapeType="1"/>
            <a:stCxn id="46084" idx="2"/>
          </p:cNvCxnSpPr>
          <p:nvPr/>
        </p:nvCxnSpPr>
        <p:spPr bwMode="auto">
          <a:xfrm>
            <a:off x="6438900" y="1484313"/>
            <a:ext cx="1562100" cy="1944687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6086" name="TextBox 23"/>
          <p:cNvSpPr txBox="1">
            <a:spLocks noChangeArrowheads="1"/>
          </p:cNvSpPr>
          <p:nvPr/>
        </p:nvSpPr>
        <p:spPr bwMode="auto">
          <a:xfrm>
            <a:off x="4732020" y="5257800"/>
            <a:ext cx="1792605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SG-A2-PC75</a:t>
            </a:r>
          </a:p>
        </p:txBody>
      </p:sp>
      <p:cxnSp>
        <p:nvCxnSpPr>
          <p:cNvPr id="46087" name="Straight Arrow Connector 24"/>
          <p:cNvCxnSpPr>
            <a:cxnSpLocks noChangeShapeType="1"/>
            <a:stCxn id="46086" idx="0"/>
          </p:cNvCxnSpPr>
          <p:nvPr/>
        </p:nvCxnSpPr>
        <p:spPr bwMode="auto">
          <a:xfrm flipV="1">
            <a:off x="5628323" y="3505200"/>
            <a:ext cx="2296477" cy="17526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6088" name="TextBox 29"/>
          <p:cNvSpPr txBox="1">
            <a:spLocks noChangeArrowheads="1"/>
          </p:cNvSpPr>
          <p:nvPr/>
        </p:nvSpPr>
        <p:spPr bwMode="auto">
          <a:xfrm>
            <a:off x="6896100" y="5181600"/>
            <a:ext cx="1733550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SG-A2-PC77</a:t>
            </a:r>
          </a:p>
        </p:txBody>
      </p:sp>
      <p:cxnSp>
        <p:nvCxnSpPr>
          <p:cNvPr id="46089" name="Straight Arrow Connector 30"/>
          <p:cNvCxnSpPr>
            <a:cxnSpLocks noChangeShapeType="1"/>
            <a:stCxn id="46088" idx="0"/>
          </p:cNvCxnSpPr>
          <p:nvPr/>
        </p:nvCxnSpPr>
        <p:spPr bwMode="auto">
          <a:xfrm flipV="1">
            <a:off x="7762875" y="3505200"/>
            <a:ext cx="390525" cy="16764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pic>
        <p:nvPicPr>
          <p:cNvPr id="460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100" y="4138613"/>
            <a:ext cx="3060700" cy="18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Content Placeholder 2"/>
          <p:cNvSpPr>
            <a:spLocks noGrp="1"/>
          </p:cNvSpPr>
          <p:nvPr>
            <p:ph idx="1"/>
          </p:nvPr>
        </p:nvSpPr>
        <p:spPr>
          <a:xfrm>
            <a:off x="190500" y="1460500"/>
            <a:ext cx="2870200" cy="1066800"/>
          </a:xfrm>
        </p:spPr>
        <p:txBody>
          <a:bodyPr>
            <a:noAutofit/>
          </a:bodyPr>
          <a:lstStyle/>
          <a:p>
            <a:pPr>
              <a:buFontTx/>
              <a:buChar char="•"/>
              <a:defRPr/>
            </a:pPr>
            <a:r>
              <a:rPr lang="en-US" sz="1800" dirty="0" smtClean="0"/>
              <a:t>Soil gas samples collected 5 feet to either side of </a:t>
            </a:r>
            <a:r>
              <a:rPr lang="en-US" sz="1800" dirty="0" smtClean="0"/>
              <a:t>benzene SVIAC </a:t>
            </a:r>
            <a:r>
              <a:rPr lang="en-US" sz="1800" dirty="0" smtClean="0"/>
              <a:t>exceedances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442913"/>
          </a:xfrm>
        </p:spPr>
        <p:txBody>
          <a:bodyPr lIns="90000">
            <a:spAutoFit/>
          </a:bodyPr>
          <a:lstStyle/>
          <a:p>
            <a:pPr eaLnBrk="1" hangingPunct="1"/>
            <a:r>
              <a:rPr lang="en-US" sz="3200" b="1" smtClean="0">
                <a:solidFill>
                  <a:schemeClr val="tx2"/>
                </a:solidFill>
                <a:latin typeface="Arial" charset="0"/>
                <a:cs typeface="Arial" charset="0"/>
              </a:rPr>
              <a:t>Area 2 Soil Gas Results </a:t>
            </a:r>
            <a:endParaRPr lang="en-US" sz="320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2438400" cy="1066800"/>
          </a:xfrm>
        </p:spPr>
        <p:txBody>
          <a:bodyPr>
            <a:noAutofit/>
          </a:bodyPr>
          <a:lstStyle/>
          <a:p>
            <a:pPr>
              <a:buFontTx/>
              <a:buChar char="•"/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VOCs in soil gas generally Orders of Magnitude below screening criteria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2405" y="754743"/>
            <a:ext cx="6731595" cy="5515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0100" y="542925"/>
            <a:ext cx="5803900" cy="2962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50800" y="101600"/>
            <a:ext cx="51054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0" rIns="0" bIns="0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="1" dirty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Area 5-7 - Total VOCs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737225" y="3756025"/>
            <a:ext cx="3213100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>
              <a:spcBef>
                <a:spcPct val="25000"/>
              </a:spcBef>
              <a:defRPr/>
            </a:pPr>
            <a:r>
              <a:rPr lang="en-US" sz="1800" kern="0" dirty="0">
                <a:solidFill>
                  <a:schemeClr val="tx2"/>
                </a:solidFill>
              </a:rPr>
              <a:t>DRIVERS: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800" kern="0" dirty="0"/>
              <a:t>Vinyl Chloride in overburden and bedrock groundwater</a:t>
            </a:r>
          </a:p>
          <a:p>
            <a:pPr marL="273050" indent="-273050">
              <a:spcBef>
                <a:spcPct val="25000"/>
              </a:spcBef>
              <a:defRPr/>
            </a:pPr>
            <a:r>
              <a:rPr lang="en-US" sz="1800" kern="0" dirty="0">
                <a:solidFill>
                  <a:schemeClr val="tx2"/>
                </a:solidFill>
              </a:rPr>
              <a:t>RESULTS: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VOCs </a:t>
            </a:r>
            <a:r>
              <a:rPr lang="en-US" sz="1800" kern="0" dirty="0">
                <a:latin typeface="+mn-lt"/>
                <a:cs typeface="+mn-cs"/>
              </a:rPr>
              <a:t>in groundwater defined with off-Site </a:t>
            </a:r>
            <a:r>
              <a:rPr lang="en-US" sz="1800" kern="0" dirty="0" smtClean="0">
                <a:latin typeface="+mn-lt"/>
                <a:cs typeface="+mn-cs"/>
              </a:rPr>
              <a:t>wells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Lead in </a:t>
            </a:r>
            <a:r>
              <a:rPr lang="en-US" sz="1800" kern="0" dirty="0" smtClean="0">
                <a:latin typeface="+mn-lt"/>
                <a:cs typeface="+mn-cs"/>
              </a:rPr>
              <a:t>bedrock &gt; DWC</a:t>
            </a: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defRPr/>
            </a:pPr>
            <a:endParaRPr lang="en-US" sz="18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  <p:sp>
        <p:nvSpPr>
          <p:cNvPr id="48133" name="TextBox 5"/>
          <p:cNvSpPr txBox="1">
            <a:spLocks noChangeArrowheads="1"/>
          </p:cNvSpPr>
          <p:nvPr/>
        </p:nvSpPr>
        <p:spPr bwMode="auto">
          <a:xfrm>
            <a:off x="7323138" y="593725"/>
            <a:ext cx="16764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Groundwater</a:t>
            </a:r>
          </a:p>
        </p:txBody>
      </p:sp>
      <p:sp>
        <p:nvSpPr>
          <p:cNvPr id="48134" name="TextBox 21"/>
          <p:cNvSpPr txBox="1">
            <a:spLocks noChangeArrowheads="1"/>
          </p:cNvSpPr>
          <p:nvPr/>
        </p:nvSpPr>
        <p:spPr bwMode="auto">
          <a:xfrm>
            <a:off x="2286000" y="5867400"/>
            <a:ext cx="990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SVIAC Exceedances</a:t>
            </a:r>
          </a:p>
        </p:txBody>
      </p:sp>
      <p:cxnSp>
        <p:nvCxnSpPr>
          <p:cNvPr id="48135" name="Straight Arrow Connector 22"/>
          <p:cNvCxnSpPr>
            <a:cxnSpLocks noChangeShapeType="1"/>
            <a:stCxn id="48134" idx="0"/>
          </p:cNvCxnSpPr>
          <p:nvPr/>
        </p:nvCxnSpPr>
        <p:spPr bwMode="auto">
          <a:xfrm flipV="1">
            <a:off x="2781300" y="5105400"/>
            <a:ext cx="571500" cy="76200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48136" name="Straight Arrow Connector 23"/>
          <p:cNvCxnSpPr>
            <a:cxnSpLocks noChangeShapeType="1"/>
            <a:stCxn id="48134" idx="0"/>
          </p:cNvCxnSpPr>
          <p:nvPr/>
        </p:nvCxnSpPr>
        <p:spPr bwMode="auto">
          <a:xfrm flipV="1">
            <a:off x="2781300" y="5334000"/>
            <a:ext cx="571500" cy="53340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pic>
        <p:nvPicPr>
          <p:cNvPr id="4813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75" y="1011238"/>
            <a:ext cx="142875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304800" y="1371600"/>
            <a:ext cx="2819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  <p:pic>
        <p:nvPicPr>
          <p:cNvPr id="48139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774700"/>
            <a:ext cx="1752600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0" name="Rectangle 33"/>
          <p:cNvSpPr>
            <a:spLocks noChangeArrowheads="1"/>
          </p:cNvSpPr>
          <p:nvPr/>
        </p:nvSpPr>
        <p:spPr bwMode="auto">
          <a:xfrm>
            <a:off x="1549400" y="2298700"/>
            <a:ext cx="182563" cy="136525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8141" name="TextBox 14"/>
          <p:cNvSpPr txBox="1">
            <a:spLocks noChangeArrowheads="1"/>
          </p:cNvSpPr>
          <p:nvPr/>
        </p:nvSpPr>
        <p:spPr bwMode="auto">
          <a:xfrm>
            <a:off x="4381500" y="822325"/>
            <a:ext cx="982663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VC –  13 ug/L</a:t>
            </a:r>
          </a:p>
        </p:txBody>
      </p:sp>
      <p:cxnSp>
        <p:nvCxnSpPr>
          <p:cNvPr id="48142" name="Straight Arrow Connector 15"/>
          <p:cNvCxnSpPr>
            <a:cxnSpLocks noChangeShapeType="1"/>
            <a:stCxn id="48141" idx="3"/>
          </p:cNvCxnSpPr>
          <p:nvPr/>
        </p:nvCxnSpPr>
        <p:spPr bwMode="auto">
          <a:xfrm>
            <a:off x="5364163" y="946150"/>
            <a:ext cx="358775" cy="395288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8143" name="TextBox 24"/>
          <p:cNvSpPr txBox="1">
            <a:spLocks noChangeArrowheads="1"/>
          </p:cNvSpPr>
          <p:nvPr/>
        </p:nvSpPr>
        <p:spPr bwMode="auto">
          <a:xfrm>
            <a:off x="3565525" y="3070225"/>
            <a:ext cx="800100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BTEX</a:t>
            </a:r>
          </a:p>
        </p:txBody>
      </p:sp>
      <p:sp>
        <p:nvSpPr>
          <p:cNvPr id="48144" name="TextBox 32"/>
          <p:cNvSpPr txBox="1">
            <a:spLocks noChangeArrowheads="1"/>
          </p:cNvSpPr>
          <p:nvPr/>
        </p:nvSpPr>
        <p:spPr bwMode="auto">
          <a:xfrm>
            <a:off x="6126163" y="2187575"/>
            <a:ext cx="1465262" cy="55399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Bedrock</a:t>
            </a:r>
          </a:p>
          <a:p>
            <a:pPr algn="ctr"/>
            <a:r>
              <a:rPr lang="en-US" sz="1000" b="1" dirty="0" smtClean="0"/>
              <a:t>VC </a:t>
            </a:r>
            <a:r>
              <a:rPr lang="en-US" sz="1000" b="1" dirty="0"/>
              <a:t>–  </a:t>
            </a:r>
            <a:r>
              <a:rPr lang="en-US" sz="1000" b="1" dirty="0" smtClean="0"/>
              <a:t>2.0 </a:t>
            </a:r>
            <a:r>
              <a:rPr lang="en-US" sz="1000" b="1" dirty="0" err="1"/>
              <a:t>ug</a:t>
            </a:r>
            <a:r>
              <a:rPr lang="en-US" sz="1000" b="1" dirty="0"/>
              <a:t>/L</a:t>
            </a:r>
          </a:p>
          <a:p>
            <a:pPr algn="ctr"/>
            <a:r>
              <a:rPr lang="en-US" sz="1000" b="1" dirty="0" smtClean="0"/>
              <a:t>Lead – 0.005 mg/L</a:t>
            </a:r>
            <a:endParaRPr lang="en-US" sz="1000" b="1" dirty="0"/>
          </a:p>
        </p:txBody>
      </p:sp>
      <p:cxnSp>
        <p:nvCxnSpPr>
          <p:cNvPr id="48145" name="Straight Arrow Connector 34"/>
          <p:cNvCxnSpPr>
            <a:cxnSpLocks noChangeShapeType="1"/>
            <a:stCxn id="48144" idx="1"/>
          </p:cNvCxnSpPr>
          <p:nvPr/>
        </p:nvCxnSpPr>
        <p:spPr bwMode="auto">
          <a:xfrm flipH="1" flipV="1">
            <a:off x="5821363" y="2332038"/>
            <a:ext cx="304800" cy="132536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48146" name="Straight Arrow Connector 37"/>
          <p:cNvCxnSpPr>
            <a:cxnSpLocks noChangeShapeType="1"/>
            <a:stCxn id="48143" idx="0"/>
          </p:cNvCxnSpPr>
          <p:nvPr/>
        </p:nvCxnSpPr>
        <p:spPr bwMode="auto">
          <a:xfrm flipH="1" flipV="1">
            <a:off x="3810000" y="2727325"/>
            <a:ext cx="155575" cy="3429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48147" name="Straight Arrow Connector 40"/>
          <p:cNvCxnSpPr>
            <a:cxnSpLocks noChangeShapeType="1"/>
            <a:stCxn id="48143" idx="0"/>
          </p:cNvCxnSpPr>
          <p:nvPr/>
        </p:nvCxnSpPr>
        <p:spPr bwMode="auto">
          <a:xfrm flipV="1">
            <a:off x="3965575" y="2903538"/>
            <a:ext cx="309563" cy="166687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pic>
        <p:nvPicPr>
          <p:cNvPr id="48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86175"/>
            <a:ext cx="5740400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9" name="TextBox 28"/>
          <p:cNvSpPr txBox="1">
            <a:spLocks noChangeArrowheads="1"/>
          </p:cNvSpPr>
          <p:nvPr/>
        </p:nvSpPr>
        <p:spPr bwMode="auto">
          <a:xfrm>
            <a:off x="0" y="3784600"/>
            <a:ext cx="12827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Soil</a:t>
            </a:r>
          </a:p>
        </p:txBody>
      </p:sp>
      <p:sp>
        <p:nvSpPr>
          <p:cNvPr id="48150" name="TextBox 44"/>
          <p:cNvSpPr txBox="1">
            <a:spLocks noChangeArrowheads="1"/>
          </p:cNvSpPr>
          <p:nvPr/>
        </p:nvSpPr>
        <p:spPr bwMode="auto">
          <a:xfrm>
            <a:off x="2709863" y="5476875"/>
            <a:ext cx="1252537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TCE 12,000 ug/Kg</a:t>
            </a:r>
          </a:p>
        </p:txBody>
      </p:sp>
      <p:cxnSp>
        <p:nvCxnSpPr>
          <p:cNvPr id="48151" name="Straight Arrow Connector 45"/>
          <p:cNvCxnSpPr>
            <a:cxnSpLocks noChangeShapeType="1"/>
            <a:stCxn id="48150" idx="1"/>
          </p:cNvCxnSpPr>
          <p:nvPr/>
        </p:nvCxnSpPr>
        <p:spPr bwMode="auto">
          <a:xfrm flipH="1" flipV="1">
            <a:off x="1803400" y="5245100"/>
            <a:ext cx="906463" cy="354013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8152" name="TextBox 48"/>
          <p:cNvSpPr txBox="1">
            <a:spLocks noChangeArrowheads="1"/>
          </p:cNvSpPr>
          <p:nvPr/>
        </p:nvSpPr>
        <p:spPr bwMode="auto">
          <a:xfrm>
            <a:off x="415925" y="6397625"/>
            <a:ext cx="800100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BTEX</a:t>
            </a:r>
          </a:p>
        </p:txBody>
      </p:sp>
      <p:cxnSp>
        <p:nvCxnSpPr>
          <p:cNvPr id="48153" name="Straight Arrow Connector 49"/>
          <p:cNvCxnSpPr>
            <a:cxnSpLocks noChangeShapeType="1"/>
            <a:stCxn id="48152" idx="0"/>
          </p:cNvCxnSpPr>
          <p:nvPr/>
        </p:nvCxnSpPr>
        <p:spPr bwMode="auto">
          <a:xfrm flipH="1" flipV="1">
            <a:off x="660400" y="6054725"/>
            <a:ext cx="155575" cy="3429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48154" name="Straight Arrow Connector 50"/>
          <p:cNvCxnSpPr>
            <a:cxnSpLocks noChangeShapeType="1"/>
            <a:stCxn id="48152" idx="0"/>
          </p:cNvCxnSpPr>
          <p:nvPr/>
        </p:nvCxnSpPr>
        <p:spPr bwMode="auto">
          <a:xfrm flipV="1">
            <a:off x="815975" y="6230938"/>
            <a:ext cx="309563" cy="166687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7" name="TextBox 14"/>
          <p:cNvSpPr txBox="1">
            <a:spLocks noChangeArrowheads="1"/>
          </p:cNvSpPr>
          <p:nvPr/>
        </p:nvSpPr>
        <p:spPr bwMode="auto">
          <a:xfrm>
            <a:off x="6791325" y="1403350"/>
            <a:ext cx="419099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ND</a:t>
            </a:r>
            <a:endParaRPr lang="en-US" sz="1000" b="1" dirty="0"/>
          </a:p>
        </p:txBody>
      </p:sp>
      <p:sp>
        <p:nvSpPr>
          <p:cNvPr id="28" name="TextBox 14"/>
          <p:cNvSpPr txBox="1">
            <a:spLocks noChangeArrowheads="1"/>
          </p:cNvSpPr>
          <p:nvPr/>
        </p:nvSpPr>
        <p:spPr bwMode="auto">
          <a:xfrm>
            <a:off x="8315325" y="1727200"/>
            <a:ext cx="419099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ND</a:t>
            </a:r>
            <a:endParaRPr lang="en-US" sz="1000" b="1" dirty="0"/>
          </a:p>
        </p:txBody>
      </p:sp>
      <p:sp>
        <p:nvSpPr>
          <p:cNvPr id="29" name="TextBox 14"/>
          <p:cNvSpPr txBox="1">
            <a:spLocks noChangeArrowheads="1"/>
          </p:cNvSpPr>
          <p:nvPr/>
        </p:nvSpPr>
        <p:spPr bwMode="auto">
          <a:xfrm>
            <a:off x="5991225" y="631825"/>
            <a:ext cx="419099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ND</a:t>
            </a:r>
            <a:endParaRPr lang="en-US" sz="10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27000"/>
            <a:ext cx="8229600" cy="442913"/>
          </a:xfrm>
        </p:spPr>
        <p:txBody>
          <a:bodyPr lIns="90000"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Area 7 – Soil VOCs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305800" cy="1066800"/>
          </a:xfrm>
        </p:spPr>
        <p:txBody>
          <a:bodyPr>
            <a:noAutofit/>
          </a:bodyPr>
          <a:lstStyle/>
          <a:p>
            <a:pPr indent="0" eaLnBrk="1" hangingPunct="1">
              <a:buClrTx/>
              <a:defRPr/>
            </a:pPr>
            <a:r>
              <a:rPr lang="en-US" sz="1800" dirty="0" smtClean="0">
                <a:latin typeface="+mn-lt"/>
                <a:cs typeface="+mn-cs"/>
              </a:rPr>
              <a:t>Map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pic>
        <p:nvPicPr>
          <p:cNvPr id="49156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68563" y="835025"/>
            <a:ext cx="1428750" cy="219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622300"/>
            <a:ext cx="1752600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8" name="Rectangle 5"/>
          <p:cNvSpPr>
            <a:spLocks noChangeArrowheads="1"/>
          </p:cNvSpPr>
          <p:nvPr/>
        </p:nvSpPr>
        <p:spPr bwMode="auto">
          <a:xfrm>
            <a:off x="1270000" y="2971800"/>
            <a:ext cx="182563" cy="136525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49159" name="Picture 4"/>
          <p:cNvPicPr>
            <a:picLocks noChangeAspect="1" noChangeArrowheads="1"/>
          </p:cNvPicPr>
          <p:nvPr/>
        </p:nvPicPr>
        <p:blipFill>
          <a:blip r:embed="rId4" cstate="print"/>
          <a:srcRect b="7100"/>
          <a:stretch>
            <a:fillRect/>
          </a:stretch>
        </p:blipFill>
        <p:spPr bwMode="auto">
          <a:xfrm>
            <a:off x="4356100" y="0"/>
            <a:ext cx="4787900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168650"/>
            <a:ext cx="4699000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1" name="TextBox 14"/>
          <p:cNvSpPr txBox="1">
            <a:spLocks noChangeArrowheads="1"/>
          </p:cNvSpPr>
          <p:nvPr/>
        </p:nvSpPr>
        <p:spPr bwMode="auto">
          <a:xfrm>
            <a:off x="4394200" y="241300"/>
            <a:ext cx="14478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Total VOCs</a:t>
            </a:r>
          </a:p>
        </p:txBody>
      </p:sp>
      <p:sp>
        <p:nvSpPr>
          <p:cNvPr id="49162" name="TextBox 15"/>
          <p:cNvSpPr txBox="1">
            <a:spLocks noChangeArrowheads="1"/>
          </p:cNvSpPr>
          <p:nvPr/>
        </p:nvSpPr>
        <p:spPr bwMode="auto">
          <a:xfrm>
            <a:off x="0" y="3251200"/>
            <a:ext cx="1447800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Total VOCs &gt; SVIAC</a:t>
            </a:r>
          </a:p>
        </p:txBody>
      </p:sp>
      <p:sp>
        <p:nvSpPr>
          <p:cNvPr id="49163" name="TextBox 16"/>
          <p:cNvSpPr txBox="1">
            <a:spLocks noChangeArrowheads="1"/>
          </p:cNvSpPr>
          <p:nvPr/>
        </p:nvSpPr>
        <p:spPr bwMode="auto">
          <a:xfrm>
            <a:off x="4864100" y="3048000"/>
            <a:ext cx="120650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T. </a:t>
            </a:r>
            <a:r>
              <a:rPr lang="en-US" sz="1000" b="1" dirty="0" err="1"/>
              <a:t>Xyl</a:t>
            </a:r>
            <a:r>
              <a:rPr lang="en-US" sz="1000" b="1" dirty="0"/>
              <a:t> –  472,000 </a:t>
            </a:r>
            <a:r>
              <a:rPr lang="en-US" sz="1000" b="1" dirty="0" err="1"/>
              <a:t>ug</a:t>
            </a:r>
            <a:r>
              <a:rPr lang="en-US" sz="1000" b="1" dirty="0"/>
              <a:t>/Kg</a:t>
            </a:r>
          </a:p>
        </p:txBody>
      </p:sp>
      <p:cxnSp>
        <p:nvCxnSpPr>
          <p:cNvPr id="49164" name="Straight Arrow Connector 17"/>
          <p:cNvCxnSpPr>
            <a:cxnSpLocks noChangeShapeType="1"/>
            <a:stCxn id="49163" idx="3"/>
          </p:cNvCxnSpPr>
          <p:nvPr/>
        </p:nvCxnSpPr>
        <p:spPr bwMode="auto">
          <a:xfrm flipV="1">
            <a:off x="6070600" y="2886075"/>
            <a:ext cx="1149350" cy="36195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4933950" y="3854450"/>
            <a:ext cx="4000500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>
              <a:spcBef>
                <a:spcPct val="25000"/>
              </a:spcBef>
              <a:defRPr/>
            </a:pPr>
            <a:r>
              <a:rPr lang="en-US" sz="1400" kern="0" dirty="0">
                <a:solidFill>
                  <a:schemeClr val="tx2"/>
                </a:solidFill>
              </a:rPr>
              <a:t>DRIVERS: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/>
              <a:t>VOCs in Soil at property boundary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/>
              <a:t>Soil DC &amp; SVIAC Exceedances</a:t>
            </a:r>
          </a:p>
          <a:p>
            <a:pPr marL="273050" indent="-273050">
              <a:spcBef>
                <a:spcPct val="25000"/>
              </a:spcBef>
              <a:defRPr/>
            </a:pPr>
            <a:r>
              <a:rPr lang="en-US" sz="1400" kern="0" dirty="0" smtClean="0">
                <a:solidFill>
                  <a:schemeClr val="tx2"/>
                </a:solidFill>
              </a:rPr>
              <a:t>RESULTS:</a:t>
            </a:r>
            <a:endParaRPr lang="en-US" sz="1400" kern="0" dirty="0">
              <a:solidFill>
                <a:schemeClr val="tx2"/>
              </a:solidFill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 smtClean="0">
                <a:latin typeface="+mn-lt"/>
                <a:cs typeface="+mn-cs"/>
              </a:rPr>
              <a:t>VOCs </a:t>
            </a:r>
            <a:r>
              <a:rPr lang="en-US" sz="1400" kern="0" dirty="0">
                <a:latin typeface="+mn-lt"/>
                <a:cs typeface="+mn-cs"/>
              </a:rPr>
              <a:t>in soil defined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 smtClean="0">
                <a:latin typeface="+mn-lt"/>
                <a:cs typeface="+mn-cs"/>
              </a:rPr>
              <a:t>Xylenes SVIAC </a:t>
            </a:r>
            <a:r>
              <a:rPr lang="en-US" sz="1400" kern="0" dirty="0">
                <a:latin typeface="+mn-lt"/>
                <a:cs typeface="+mn-cs"/>
              </a:rPr>
              <a:t>exceedances </a:t>
            </a:r>
            <a:r>
              <a:rPr lang="en-US" sz="1400" kern="0" dirty="0" smtClean="0">
                <a:latin typeface="+mn-lt"/>
                <a:cs typeface="+mn-cs"/>
              </a:rPr>
              <a:t>defined – do not </a:t>
            </a:r>
            <a:r>
              <a:rPr lang="en-US" sz="1400" kern="0" dirty="0">
                <a:latin typeface="+mn-lt"/>
                <a:cs typeface="+mn-cs"/>
              </a:rPr>
              <a:t>extend </a:t>
            </a:r>
            <a:r>
              <a:rPr lang="en-US" sz="1400" kern="0" dirty="0" smtClean="0">
                <a:latin typeface="+mn-lt"/>
                <a:cs typeface="+mn-cs"/>
              </a:rPr>
              <a:t>off-Site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 smtClean="0">
                <a:latin typeface="+mn-lt"/>
                <a:cs typeface="+mn-cs"/>
              </a:rPr>
              <a:t>Xylenes GSI exceedance in storm sewer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 smtClean="0"/>
              <a:t>No apparent utility corridor migration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defRPr/>
            </a:pPr>
            <a:endParaRPr lang="en-US" sz="14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</p:txBody>
      </p:sp>
      <p:cxnSp>
        <p:nvCxnSpPr>
          <p:cNvPr id="14" name="Straight Arrow Connector 17"/>
          <p:cNvCxnSpPr>
            <a:cxnSpLocks noChangeShapeType="1"/>
            <a:stCxn id="16" idx="3"/>
          </p:cNvCxnSpPr>
          <p:nvPr/>
        </p:nvCxnSpPr>
        <p:spPr bwMode="auto">
          <a:xfrm flipV="1">
            <a:off x="1336675" y="5895975"/>
            <a:ext cx="1454150" cy="1905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6" name="TextBox 16"/>
          <p:cNvSpPr txBox="1">
            <a:spLocks noChangeArrowheads="1"/>
          </p:cNvSpPr>
          <p:nvPr/>
        </p:nvSpPr>
        <p:spPr bwMode="auto">
          <a:xfrm>
            <a:off x="130175" y="5715000"/>
            <a:ext cx="120650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T. </a:t>
            </a:r>
            <a:r>
              <a:rPr lang="en-US" sz="1000" b="1" dirty="0" err="1"/>
              <a:t>Xyl</a:t>
            </a:r>
            <a:r>
              <a:rPr lang="en-US" sz="1000" b="1" dirty="0"/>
              <a:t> –  472,000 </a:t>
            </a:r>
            <a:r>
              <a:rPr lang="en-US" sz="1000" b="1" dirty="0" err="1"/>
              <a:t>ug</a:t>
            </a:r>
            <a:r>
              <a:rPr lang="en-US" sz="1000" b="1" dirty="0"/>
              <a:t>/Kg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9313" y="534988"/>
            <a:ext cx="5754687" cy="537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442913"/>
          </a:xfrm>
        </p:spPr>
        <p:txBody>
          <a:bodyPr lIns="90000">
            <a:spAutoFit/>
          </a:bodyPr>
          <a:lstStyle/>
          <a:p>
            <a:pPr eaLnBrk="1" hangingPunct="1"/>
            <a:r>
              <a:rPr lang="en-US" sz="3200" b="1" smtClean="0">
                <a:solidFill>
                  <a:schemeClr val="tx2"/>
                </a:solidFill>
                <a:latin typeface="Arial" charset="0"/>
                <a:cs typeface="Arial" charset="0"/>
              </a:rPr>
              <a:t>Area 7 Soil Gas </a:t>
            </a:r>
            <a:endParaRPr lang="en-US" sz="320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50180" name="TextBox 14"/>
          <p:cNvSpPr txBox="1">
            <a:spLocks noChangeArrowheads="1"/>
          </p:cNvSpPr>
          <p:nvPr/>
        </p:nvSpPr>
        <p:spPr bwMode="auto">
          <a:xfrm>
            <a:off x="6197600" y="1409700"/>
            <a:ext cx="2679700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 dirty="0">
                <a:solidFill>
                  <a:schemeClr val="tx2"/>
                </a:solidFill>
              </a:rPr>
              <a:t>SB-A7-TB220 9-10’ </a:t>
            </a:r>
          </a:p>
          <a:p>
            <a:pPr algn="ctr"/>
            <a:r>
              <a:rPr lang="en-US" sz="1200" dirty="0">
                <a:solidFill>
                  <a:schemeClr val="tx2"/>
                </a:solidFill>
              </a:rPr>
              <a:t>T. </a:t>
            </a:r>
            <a:r>
              <a:rPr lang="en-US" sz="1200" dirty="0" smtClean="0">
                <a:solidFill>
                  <a:schemeClr val="tx2"/>
                </a:solidFill>
              </a:rPr>
              <a:t>Xylenes </a:t>
            </a:r>
            <a:r>
              <a:rPr lang="en-US" sz="1200" dirty="0" smtClean="0"/>
              <a:t>– </a:t>
            </a:r>
            <a:r>
              <a:rPr lang="en-US" sz="1200" dirty="0"/>
              <a:t>472,000 mg/Kg</a:t>
            </a:r>
          </a:p>
        </p:txBody>
      </p:sp>
      <p:cxnSp>
        <p:nvCxnSpPr>
          <p:cNvPr id="50181" name="Straight Arrow Connector 17"/>
          <p:cNvCxnSpPr>
            <a:cxnSpLocks noChangeShapeType="1"/>
            <a:stCxn id="50180" idx="2"/>
          </p:cNvCxnSpPr>
          <p:nvPr/>
        </p:nvCxnSpPr>
        <p:spPr bwMode="auto">
          <a:xfrm flipH="1">
            <a:off x="7137400" y="1871663"/>
            <a:ext cx="400050" cy="2509837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50182" name="TextBox 23"/>
          <p:cNvSpPr txBox="1">
            <a:spLocks noChangeArrowheads="1"/>
          </p:cNvSpPr>
          <p:nvPr/>
        </p:nvSpPr>
        <p:spPr bwMode="auto">
          <a:xfrm>
            <a:off x="4041774" y="5010150"/>
            <a:ext cx="2073275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SG-A7-TC220</a:t>
            </a:r>
          </a:p>
        </p:txBody>
      </p:sp>
      <p:cxnSp>
        <p:nvCxnSpPr>
          <p:cNvPr id="50183" name="Straight Arrow Connector 24"/>
          <p:cNvCxnSpPr>
            <a:cxnSpLocks noChangeShapeType="1"/>
            <a:stCxn id="50182" idx="0"/>
          </p:cNvCxnSpPr>
          <p:nvPr/>
        </p:nvCxnSpPr>
        <p:spPr bwMode="auto">
          <a:xfrm flipV="1">
            <a:off x="5078412" y="4552950"/>
            <a:ext cx="1855788" cy="4572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50184" name="TextBox 29"/>
          <p:cNvSpPr txBox="1">
            <a:spLocks noChangeArrowheads="1"/>
          </p:cNvSpPr>
          <p:nvPr/>
        </p:nvSpPr>
        <p:spPr bwMode="auto">
          <a:xfrm>
            <a:off x="7143750" y="5045075"/>
            <a:ext cx="2000250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>
                <a:solidFill>
                  <a:schemeClr val="tx2"/>
                </a:solidFill>
              </a:rPr>
              <a:t>SG-A7-TC221</a:t>
            </a:r>
          </a:p>
        </p:txBody>
      </p:sp>
      <p:cxnSp>
        <p:nvCxnSpPr>
          <p:cNvPr id="50185" name="Straight Arrow Connector 30"/>
          <p:cNvCxnSpPr>
            <a:cxnSpLocks noChangeShapeType="1"/>
            <a:stCxn id="50184" idx="0"/>
          </p:cNvCxnSpPr>
          <p:nvPr/>
        </p:nvCxnSpPr>
        <p:spPr bwMode="auto">
          <a:xfrm flipH="1" flipV="1">
            <a:off x="7296150" y="4600575"/>
            <a:ext cx="847725" cy="44450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pic>
        <p:nvPicPr>
          <p:cNvPr id="501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100" y="4138613"/>
            <a:ext cx="3060700" cy="18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228600" y="1930400"/>
            <a:ext cx="2870200" cy="1066800"/>
          </a:xfrm>
        </p:spPr>
        <p:txBody>
          <a:bodyPr>
            <a:noAutofit/>
          </a:bodyPr>
          <a:lstStyle/>
          <a:p>
            <a:pPr>
              <a:buFontTx/>
              <a:buChar char="•"/>
              <a:defRPr/>
            </a:pPr>
            <a:r>
              <a:rPr lang="en-US" sz="1800" dirty="0" smtClean="0"/>
              <a:t>Soil gas samples collected 10 feet apart and between soil boring and property boundary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442913"/>
          </a:xfrm>
        </p:spPr>
        <p:txBody>
          <a:bodyPr lIns="90000">
            <a:spAutoFit/>
          </a:bodyPr>
          <a:lstStyle/>
          <a:p>
            <a:pPr eaLnBrk="1" hangingPunct="1"/>
            <a:r>
              <a:rPr lang="en-US" sz="3200" b="1" smtClean="0">
                <a:solidFill>
                  <a:schemeClr val="tx2"/>
                </a:solidFill>
                <a:latin typeface="Arial" charset="0"/>
                <a:cs typeface="Arial" charset="0"/>
              </a:rPr>
              <a:t>Area 7 Soil Gas Results </a:t>
            </a:r>
            <a:endParaRPr lang="en-US" sz="320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0" y="1643743"/>
            <a:ext cx="2371725" cy="4423682"/>
          </a:xfrm>
        </p:spPr>
        <p:txBody>
          <a:bodyPr>
            <a:noAutofit/>
          </a:bodyPr>
          <a:lstStyle/>
          <a:p>
            <a:pPr>
              <a:buFontTx/>
              <a:buChar char="•"/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VOCs in soil gas generally Orders of Magnitude below screening </a:t>
            </a:r>
            <a:r>
              <a:rPr lang="en-US" sz="1800" dirty="0" smtClean="0">
                <a:solidFill>
                  <a:schemeClr val="tx2"/>
                </a:solidFill>
              </a:rPr>
              <a:t>criteria</a:t>
            </a:r>
          </a:p>
          <a:p>
            <a:pPr>
              <a:buFontTx/>
              <a:buChar char="•"/>
              <a:defRPr/>
            </a:pPr>
            <a:endParaRPr lang="en-US" sz="1800" dirty="0" smtClean="0">
              <a:solidFill>
                <a:schemeClr val="tx2"/>
              </a:solidFill>
            </a:endParaRPr>
          </a:p>
          <a:p>
            <a:pPr lvl="2" indent="-274320" eaLnBrk="1" hangingPunct="1">
              <a:buClrTx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9572" y="754745"/>
            <a:ext cx="6714650" cy="53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101600"/>
            <a:ext cx="8229600" cy="442913"/>
          </a:xfrm>
        </p:spPr>
        <p:txBody>
          <a:bodyPr lIns="90000"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Area 16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305800" cy="1066800"/>
          </a:xfrm>
        </p:spPr>
        <p:txBody>
          <a:bodyPr>
            <a:noAutofit/>
          </a:bodyPr>
          <a:lstStyle/>
          <a:p>
            <a:pPr indent="0" eaLnBrk="1" hangingPunct="1">
              <a:buClrTx/>
              <a:defRPr/>
            </a:pPr>
            <a:r>
              <a:rPr lang="en-US" sz="1800" dirty="0" smtClean="0">
                <a:latin typeface="+mn-lt"/>
                <a:cs typeface="+mn-cs"/>
              </a:rPr>
              <a:t>Map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6638"/>
            <a:ext cx="4600575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622300"/>
            <a:ext cx="1752600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Rectangle 5"/>
          <p:cNvSpPr>
            <a:spLocks noChangeArrowheads="1"/>
          </p:cNvSpPr>
          <p:nvPr/>
        </p:nvSpPr>
        <p:spPr bwMode="auto">
          <a:xfrm>
            <a:off x="1139825" y="1665288"/>
            <a:ext cx="182563" cy="136525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223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3513" y="590550"/>
            <a:ext cx="1630362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7263" y="0"/>
            <a:ext cx="4376737" cy="346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862513" y="3698875"/>
            <a:ext cx="4078287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>
              <a:spcBef>
                <a:spcPct val="25000"/>
              </a:spcBef>
              <a:defRPr/>
            </a:pPr>
            <a:r>
              <a:rPr lang="en-US" sz="1800" kern="0" dirty="0">
                <a:solidFill>
                  <a:schemeClr val="tx2"/>
                </a:solidFill>
              </a:rPr>
              <a:t>DRIVERS: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800" kern="0" dirty="0"/>
              <a:t>Metals in fill material and </a:t>
            </a:r>
            <a:r>
              <a:rPr lang="en-US" sz="1800" kern="0" dirty="0" smtClean="0"/>
              <a:t>groundwater</a:t>
            </a:r>
          </a:p>
          <a:p>
            <a:pPr marL="273050" indent="-273050">
              <a:spcBef>
                <a:spcPct val="25000"/>
              </a:spcBef>
              <a:defRPr/>
            </a:pPr>
            <a:r>
              <a:rPr lang="en-US" sz="1800" kern="0" dirty="0" smtClean="0">
                <a:solidFill>
                  <a:schemeClr val="tx2"/>
                </a:solidFill>
              </a:rPr>
              <a:t>RESULTS:</a:t>
            </a:r>
            <a:endParaRPr lang="en-US" sz="1800" kern="0" dirty="0">
              <a:solidFill>
                <a:schemeClr val="tx2"/>
              </a:solidFill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Arsenic in </a:t>
            </a:r>
            <a:r>
              <a:rPr lang="en-US" sz="1800" kern="0" dirty="0" smtClean="0">
                <a:latin typeface="+mn-lt"/>
                <a:cs typeface="+mn-cs"/>
              </a:rPr>
              <a:t>groundwater </a:t>
            </a:r>
            <a:r>
              <a:rPr lang="en-US" sz="1800" kern="0" dirty="0" smtClean="0">
                <a:latin typeface="+mn-lt"/>
                <a:cs typeface="+mn-cs"/>
              </a:rPr>
              <a:t>above </a:t>
            </a:r>
            <a:r>
              <a:rPr lang="en-US" sz="1800" kern="0" dirty="0" smtClean="0">
                <a:latin typeface="+mn-lt"/>
                <a:cs typeface="+mn-cs"/>
              </a:rPr>
              <a:t>criteria at perimeter borings</a:t>
            </a:r>
          </a:p>
          <a:p>
            <a:pPr marL="273050" indent="-273050">
              <a:spcBef>
                <a:spcPct val="25000"/>
              </a:spcBef>
              <a:defRPr/>
            </a:pPr>
            <a:endParaRPr lang="en-US" sz="18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  <p:sp>
        <p:nvSpPr>
          <p:cNvPr id="52234" name="TextBox 5"/>
          <p:cNvSpPr txBox="1">
            <a:spLocks noChangeArrowheads="1"/>
          </p:cNvSpPr>
          <p:nvPr/>
        </p:nvSpPr>
        <p:spPr bwMode="auto">
          <a:xfrm>
            <a:off x="7162800" y="201613"/>
            <a:ext cx="16764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Groundwater</a:t>
            </a:r>
          </a:p>
        </p:txBody>
      </p:sp>
      <p:sp>
        <p:nvSpPr>
          <p:cNvPr id="52235" name="TextBox 28"/>
          <p:cNvSpPr txBox="1">
            <a:spLocks noChangeArrowheads="1"/>
          </p:cNvSpPr>
          <p:nvPr/>
        </p:nvSpPr>
        <p:spPr bwMode="auto">
          <a:xfrm>
            <a:off x="0" y="3624263"/>
            <a:ext cx="12827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Soil</a:t>
            </a:r>
          </a:p>
        </p:txBody>
      </p:sp>
      <p:sp>
        <p:nvSpPr>
          <p:cNvPr id="52236" name="TextBox 44"/>
          <p:cNvSpPr txBox="1">
            <a:spLocks noChangeArrowheads="1"/>
          </p:cNvSpPr>
          <p:nvPr/>
        </p:nvSpPr>
        <p:spPr bwMode="auto">
          <a:xfrm>
            <a:off x="7029450" y="2914650"/>
            <a:ext cx="1838325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As – 0.024 mg/L (DW/GSI)</a:t>
            </a:r>
          </a:p>
          <a:p>
            <a:pPr algn="ctr"/>
            <a:r>
              <a:rPr lang="en-US" sz="1000" b="1"/>
              <a:t>Mn – 0.606 mg/L (DW) </a:t>
            </a:r>
          </a:p>
        </p:txBody>
      </p:sp>
      <p:cxnSp>
        <p:nvCxnSpPr>
          <p:cNvPr id="52237" name="Straight Arrow Connector 45"/>
          <p:cNvCxnSpPr>
            <a:cxnSpLocks noChangeShapeType="1"/>
            <a:stCxn id="52236" idx="1"/>
          </p:cNvCxnSpPr>
          <p:nvPr/>
        </p:nvCxnSpPr>
        <p:spPr bwMode="auto">
          <a:xfrm flipH="1" flipV="1">
            <a:off x="6642100" y="2892425"/>
            <a:ext cx="387350" cy="22225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52238" name="TextBox 44"/>
          <p:cNvSpPr txBox="1">
            <a:spLocks noChangeArrowheads="1"/>
          </p:cNvSpPr>
          <p:nvPr/>
        </p:nvSpPr>
        <p:spPr bwMode="auto">
          <a:xfrm>
            <a:off x="7505700" y="2162175"/>
            <a:ext cx="1638300" cy="5540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As – 0.014 mg/L (DW/GSI)</a:t>
            </a:r>
          </a:p>
          <a:p>
            <a:pPr algn="ctr"/>
            <a:r>
              <a:rPr lang="en-US" sz="1000" b="1"/>
              <a:t>Mn – 0.315 mg/L (DW) </a:t>
            </a:r>
          </a:p>
        </p:txBody>
      </p:sp>
      <p:cxnSp>
        <p:nvCxnSpPr>
          <p:cNvPr id="52239" name="Straight Arrow Connector 45"/>
          <p:cNvCxnSpPr>
            <a:cxnSpLocks noChangeShapeType="1"/>
            <a:stCxn id="52238" idx="0"/>
          </p:cNvCxnSpPr>
          <p:nvPr/>
        </p:nvCxnSpPr>
        <p:spPr bwMode="auto">
          <a:xfrm flipH="1" flipV="1">
            <a:off x="7772400" y="1752600"/>
            <a:ext cx="552450" cy="40957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52240" name="TextBox 18"/>
          <p:cNvSpPr txBox="1">
            <a:spLocks noChangeArrowheads="1"/>
          </p:cNvSpPr>
          <p:nvPr/>
        </p:nvSpPr>
        <p:spPr bwMode="auto">
          <a:xfrm>
            <a:off x="2686050" y="476250"/>
            <a:ext cx="658813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b="1"/>
              <a:t>METALS</a:t>
            </a:r>
          </a:p>
        </p:txBody>
      </p:sp>
      <p:sp>
        <p:nvSpPr>
          <p:cNvPr id="52241" name="TextBox 44"/>
          <p:cNvSpPr txBox="1">
            <a:spLocks noChangeArrowheads="1"/>
          </p:cNvSpPr>
          <p:nvPr/>
        </p:nvSpPr>
        <p:spPr bwMode="auto">
          <a:xfrm>
            <a:off x="3443288" y="5124450"/>
            <a:ext cx="1252537" cy="708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As – 15.1 mg/Kg</a:t>
            </a:r>
          </a:p>
          <a:p>
            <a:pPr algn="ctr"/>
            <a:r>
              <a:rPr lang="en-US" sz="1000" b="1"/>
              <a:t>Zn – 616 mg/Kg</a:t>
            </a:r>
          </a:p>
          <a:p>
            <a:pPr algn="ctr"/>
            <a:r>
              <a:rPr lang="en-US" sz="1000" b="1"/>
              <a:t>(GSIP/DWP)</a:t>
            </a:r>
          </a:p>
          <a:p>
            <a:pPr algn="ctr"/>
            <a:endParaRPr lang="en-US" sz="1000" b="1"/>
          </a:p>
        </p:txBody>
      </p:sp>
      <p:cxnSp>
        <p:nvCxnSpPr>
          <p:cNvPr id="52242" name="Straight Arrow Connector 45"/>
          <p:cNvCxnSpPr>
            <a:cxnSpLocks noChangeShapeType="1"/>
            <a:stCxn id="52241" idx="0"/>
          </p:cNvCxnSpPr>
          <p:nvPr/>
        </p:nvCxnSpPr>
        <p:spPr bwMode="auto">
          <a:xfrm flipH="1" flipV="1">
            <a:off x="3314700" y="4724400"/>
            <a:ext cx="755650" cy="400050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52243" name="TextBox 44"/>
          <p:cNvSpPr txBox="1">
            <a:spLocks noChangeArrowheads="1"/>
          </p:cNvSpPr>
          <p:nvPr/>
        </p:nvSpPr>
        <p:spPr bwMode="auto">
          <a:xfrm>
            <a:off x="2652713" y="6210300"/>
            <a:ext cx="1252537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Se – 1.37 mg/Kg</a:t>
            </a:r>
          </a:p>
          <a:p>
            <a:pPr algn="ctr"/>
            <a:r>
              <a:rPr lang="en-US" sz="1000" b="1" dirty="0"/>
              <a:t>(GSIP)</a:t>
            </a:r>
          </a:p>
        </p:txBody>
      </p:sp>
      <p:cxnSp>
        <p:nvCxnSpPr>
          <p:cNvPr id="52244" name="Straight Arrow Connector 45"/>
          <p:cNvCxnSpPr>
            <a:cxnSpLocks noChangeShapeType="1"/>
            <a:stCxn id="52243" idx="1"/>
          </p:cNvCxnSpPr>
          <p:nvPr/>
        </p:nvCxnSpPr>
        <p:spPr bwMode="auto">
          <a:xfrm flipH="1" flipV="1">
            <a:off x="2085975" y="6229350"/>
            <a:ext cx="566738" cy="18097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1" name="TextBox 44"/>
          <p:cNvSpPr txBox="1">
            <a:spLocks noChangeArrowheads="1"/>
          </p:cNvSpPr>
          <p:nvPr/>
        </p:nvSpPr>
        <p:spPr bwMode="auto">
          <a:xfrm>
            <a:off x="4230055" y="890703"/>
            <a:ext cx="1439226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Various Metals </a:t>
            </a:r>
          </a:p>
          <a:p>
            <a:pPr algn="ctr"/>
            <a:r>
              <a:rPr lang="en-US" sz="1000" b="1" dirty="0" smtClean="0"/>
              <a:t>(Se, Zn, As) </a:t>
            </a:r>
            <a:endParaRPr lang="en-US" sz="1000" b="1" dirty="0"/>
          </a:p>
        </p:txBody>
      </p:sp>
      <p:cxnSp>
        <p:nvCxnSpPr>
          <p:cNvPr id="22" name="Straight Arrow Connector 45"/>
          <p:cNvCxnSpPr>
            <a:cxnSpLocks noChangeShapeType="1"/>
            <a:stCxn id="21" idx="3"/>
          </p:cNvCxnSpPr>
          <p:nvPr/>
        </p:nvCxnSpPr>
        <p:spPr bwMode="auto">
          <a:xfrm>
            <a:off x="5669281" y="1090758"/>
            <a:ext cx="972588" cy="521911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23" name="Straight Arrow Connector 45"/>
          <p:cNvCxnSpPr>
            <a:cxnSpLocks noChangeShapeType="1"/>
            <a:stCxn id="21" idx="3"/>
          </p:cNvCxnSpPr>
          <p:nvPr/>
        </p:nvCxnSpPr>
        <p:spPr bwMode="auto">
          <a:xfrm flipV="1">
            <a:off x="5669281" y="989215"/>
            <a:ext cx="307570" cy="101543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4" name="TextBox 44"/>
          <p:cNvSpPr txBox="1">
            <a:spLocks noChangeArrowheads="1"/>
          </p:cNvSpPr>
          <p:nvPr/>
        </p:nvSpPr>
        <p:spPr bwMode="auto">
          <a:xfrm>
            <a:off x="0" y="5773045"/>
            <a:ext cx="1404851" cy="55399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Various Metals </a:t>
            </a:r>
          </a:p>
          <a:p>
            <a:pPr algn="ctr"/>
            <a:r>
              <a:rPr lang="en-US" sz="1000" b="1" dirty="0" smtClean="0"/>
              <a:t>(As, Bo, Cu, Pb, Hg, Se, Ag, Zn) </a:t>
            </a:r>
            <a:endParaRPr lang="en-US" sz="1000" b="1" dirty="0"/>
          </a:p>
        </p:txBody>
      </p:sp>
      <p:cxnSp>
        <p:nvCxnSpPr>
          <p:cNvPr id="25" name="Straight Arrow Connector 45"/>
          <p:cNvCxnSpPr>
            <a:cxnSpLocks noChangeShapeType="1"/>
            <a:stCxn id="24" idx="0"/>
          </p:cNvCxnSpPr>
          <p:nvPr/>
        </p:nvCxnSpPr>
        <p:spPr bwMode="auto">
          <a:xfrm flipV="1">
            <a:off x="702426" y="5636029"/>
            <a:ext cx="951807" cy="137016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26" name="Straight Arrow Connector 45"/>
          <p:cNvCxnSpPr>
            <a:cxnSpLocks noChangeShapeType="1"/>
            <a:stCxn id="24" idx="0"/>
          </p:cNvCxnSpPr>
          <p:nvPr/>
        </p:nvCxnSpPr>
        <p:spPr bwMode="auto">
          <a:xfrm flipV="1">
            <a:off x="702426" y="4397433"/>
            <a:ext cx="619298" cy="1375612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200" y="301171"/>
            <a:ext cx="7391400" cy="997196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Monitoring Well </a:t>
            </a:r>
            <a:b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Installation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53251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152400" y="1857375"/>
            <a:ext cx="3657600" cy="1066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 eaLnBrk="1" hangingPunct="1">
              <a:buClr>
                <a:srgbClr val="0079A2"/>
              </a:buClr>
            </a:pPr>
            <a:r>
              <a:rPr lang="en-US" sz="2000" dirty="0" smtClean="0">
                <a:solidFill>
                  <a:schemeClr val="tx1"/>
                </a:solidFill>
              </a:rPr>
              <a:t>Installed in 2012 – </a:t>
            </a:r>
          </a:p>
          <a:p>
            <a:pPr marL="273050" indent="-273050" eaLnBrk="1" hangingPunct="1">
              <a:buClr>
                <a:srgbClr val="0079A2"/>
              </a:buCl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6 </a:t>
            </a:r>
            <a:r>
              <a:rPr lang="en-US" sz="2000" dirty="0" smtClean="0">
                <a:solidFill>
                  <a:schemeClr val="tx1"/>
                </a:solidFill>
              </a:rPr>
              <a:t>bedrock wells</a:t>
            </a:r>
          </a:p>
          <a:p>
            <a:pPr marL="273050" indent="-273050" eaLnBrk="1" hangingPunct="1">
              <a:buClr>
                <a:srgbClr val="0079A2"/>
              </a:buClr>
              <a:buFontTx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15 perimeter overburden wells</a:t>
            </a:r>
          </a:p>
          <a:p>
            <a:pPr marL="273050" indent="-273050" eaLnBrk="1" hangingPunct="1">
              <a:buClr>
                <a:srgbClr val="0079A2"/>
              </a:buClr>
              <a:buFontTx/>
              <a:buChar char="•"/>
            </a:pPr>
            <a:r>
              <a:rPr lang="en-US" sz="2000" dirty="0" smtClean="0">
                <a:solidFill>
                  <a:schemeClr val="tx1"/>
                </a:solidFill>
              </a:rPr>
              <a:t>12 LNAPL monitoring wells</a:t>
            </a:r>
          </a:p>
        </p:txBody>
      </p:sp>
      <p:pic>
        <p:nvPicPr>
          <p:cNvPr id="5325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0975" y="0"/>
            <a:ext cx="515302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4930775"/>
            <a:ext cx="30480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2700" y="825500"/>
            <a:ext cx="7861300" cy="5840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3200"/>
            <a:ext cx="8229600" cy="658813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28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Site-wide Groundwater Sampling – Plants 2&amp;6</a:t>
            </a:r>
            <a:endParaRPr lang="en-US" sz="28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80274" y="1400175"/>
            <a:ext cx="107632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Bedrock – </a:t>
            </a:r>
          </a:p>
          <a:p>
            <a:pPr algn="ctr"/>
            <a:r>
              <a:rPr lang="en-US" sz="1200" b="1" dirty="0" smtClean="0"/>
              <a:t>Lead  &gt; Criteria</a:t>
            </a:r>
            <a:endParaRPr lang="en-US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083424" y="6350000"/>
            <a:ext cx="206057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As, Se, Pb &gt; Criteria</a:t>
            </a:r>
            <a:endParaRPr lang="en-US" sz="1200" b="1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60600"/>
            <a:ext cx="1452096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0134" y="787400"/>
            <a:ext cx="7363866" cy="5918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14086"/>
            <a:ext cx="8229600" cy="658813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28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Site-wide Groundwater Sampling – Plant 3</a:t>
            </a:r>
            <a:endParaRPr lang="en-US" sz="28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247" y="1752600"/>
            <a:ext cx="1774784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566024" y="5937250"/>
            <a:ext cx="136987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Arsenic &gt; Criteria</a:t>
            </a:r>
            <a:endParaRPr 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400549" y="5626100"/>
            <a:ext cx="87630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1,4-Dioxane</a:t>
            </a:r>
            <a:endParaRPr lang="en-US" sz="1200" b="1" dirty="0"/>
          </a:p>
        </p:txBody>
      </p:sp>
      <p:cxnSp>
        <p:nvCxnSpPr>
          <p:cNvPr id="8" name="Straight Arrow Connector 7"/>
          <p:cNvCxnSpPr>
            <a:stCxn id="6" idx="1"/>
          </p:cNvCxnSpPr>
          <p:nvPr/>
        </p:nvCxnSpPr>
        <p:spPr bwMode="auto">
          <a:xfrm flipH="1" flipV="1">
            <a:off x="3800477" y="5245102"/>
            <a:ext cx="600072" cy="611831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9" name="Straight Arrow Connector 8"/>
          <p:cNvCxnSpPr>
            <a:stCxn id="6" idx="1"/>
          </p:cNvCxnSpPr>
          <p:nvPr/>
        </p:nvCxnSpPr>
        <p:spPr bwMode="auto">
          <a:xfrm flipH="1" flipV="1">
            <a:off x="3952875" y="5616578"/>
            <a:ext cx="447674" cy="24035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3" name="TextBox 12"/>
          <p:cNvSpPr txBox="1"/>
          <p:nvPr/>
        </p:nvSpPr>
        <p:spPr>
          <a:xfrm>
            <a:off x="4572000" y="2159000"/>
            <a:ext cx="111442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CrVI in perched water</a:t>
            </a:r>
            <a:endParaRPr lang="en-US" sz="1200" b="1" dirty="0"/>
          </a:p>
        </p:txBody>
      </p:sp>
      <p:cxnSp>
        <p:nvCxnSpPr>
          <p:cNvPr id="14" name="Straight Arrow Connector 13"/>
          <p:cNvCxnSpPr>
            <a:stCxn id="13" idx="3"/>
          </p:cNvCxnSpPr>
          <p:nvPr/>
        </p:nvCxnSpPr>
        <p:spPr bwMode="auto">
          <a:xfrm>
            <a:off x="5686425" y="2482166"/>
            <a:ext cx="971550" cy="76884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0" y="272143"/>
            <a:ext cx="7391400" cy="997196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Remaining Data Gaps</a:t>
            </a:r>
          </a:p>
        </p:txBody>
      </p:sp>
      <p:sp>
        <p:nvSpPr>
          <p:cNvPr id="59395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0" y="1895475"/>
            <a:ext cx="3763963" cy="1066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 eaLnBrk="1" hangingPunct="1">
              <a:buClr>
                <a:srgbClr val="0079A2"/>
              </a:buClr>
              <a:buFontTx/>
              <a:buChar char="•"/>
            </a:pPr>
            <a:r>
              <a:rPr lang="en-US" sz="2000" b="1" dirty="0" smtClean="0">
                <a:solidFill>
                  <a:srgbClr val="0070C0"/>
                </a:solidFill>
              </a:rPr>
              <a:t>Plant 3 1,4-dioxane </a:t>
            </a:r>
            <a:r>
              <a:rPr lang="en-US" sz="2000" dirty="0" smtClean="0">
                <a:solidFill>
                  <a:schemeClr val="tx1"/>
                </a:solidFill>
              </a:rPr>
              <a:t>– 1,4-d detected in deep overburden well in Area 20</a:t>
            </a:r>
          </a:p>
          <a:p>
            <a:pPr marL="273050" indent="-273050" eaLnBrk="1" hangingPunct="1">
              <a:buClr>
                <a:srgbClr val="0079A2"/>
              </a:buClr>
              <a:buFontTx/>
              <a:buChar char="•"/>
            </a:pPr>
            <a:endParaRPr lang="en-US" sz="2000" dirty="0" smtClean="0">
              <a:solidFill>
                <a:schemeClr val="tx1"/>
              </a:solidFill>
            </a:endParaRPr>
          </a:p>
          <a:p>
            <a:pPr marL="273050" indent="-273050" eaLnBrk="1" hangingPunct="1">
              <a:buClr>
                <a:srgbClr val="0079A2"/>
              </a:buClr>
              <a:buFontTx/>
              <a:buChar char="•"/>
            </a:pPr>
            <a:r>
              <a:rPr lang="en-US" sz="2000" b="1" dirty="0" smtClean="0">
                <a:solidFill>
                  <a:srgbClr val="0070C0"/>
                </a:solidFill>
              </a:rPr>
              <a:t>Metals</a:t>
            </a:r>
            <a:r>
              <a:rPr lang="en-US" sz="2000" dirty="0" smtClean="0">
                <a:solidFill>
                  <a:schemeClr val="tx1"/>
                </a:solidFill>
              </a:rPr>
              <a:t> – key areas </a:t>
            </a:r>
            <a:r>
              <a:rPr lang="en-US" sz="2000" dirty="0" smtClean="0">
                <a:solidFill>
                  <a:schemeClr val="tx1"/>
                </a:solidFill>
              </a:rPr>
              <a:t>where </a:t>
            </a:r>
            <a:r>
              <a:rPr lang="en-US" sz="2000" dirty="0" smtClean="0">
                <a:solidFill>
                  <a:schemeClr val="tx1"/>
                </a:solidFill>
              </a:rPr>
              <a:t>metals exceed DW/DWP</a:t>
            </a:r>
          </a:p>
        </p:txBody>
      </p:sp>
      <p:pic>
        <p:nvPicPr>
          <p:cNvPr id="59396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6438" y="338138"/>
            <a:ext cx="4094162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7" name="Oval 13"/>
          <p:cNvSpPr>
            <a:spLocks noChangeArrowheads="1"/>
          </p:cNvSpPr>
          <p:nvPr/>
        </p:nvSpPr>
        <p:spPr bwMode="auto">
          <a:xfrm>
            <a:off x="7126288" y="5964238"/>
            <a:ext cx="377825" cy="222250"/>
          </a:xfrm>
          <a:prstGeom prst="ellipse">
            <a:avLst/>
          </a:prstGeom>
          <a:solidFill>
            <a:srgbClr val="F50BFB">
              <a:alpha val="72940"/>
            </a:srgbClr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9398" name="Oval 14"/>
          <p:cNvSpPr>
            <a:spLocks noChangeArrowheads="1"/>
          </p:cNvSpPr>
          <p:nvPr/>
        </p:nvSpPr>
        <p:spPr bwMode="auto">
          <a:xfrm>
            <a:off x="6684963" y="2962275"/>
            <a:ext cx="379412" cy="222250"/>
          </a:xfrm>
          <a:prstGeom prst="ellipse">
            <a:avLst/>
          </a:prstGeom>
          <a:solidFill>
            <a:srgbClr val="F50BFB">
              <a:alpha val="72940"/>
            </a:srgbClr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9399" name="Oval 15"/>
          <p:cNvSpPr>
            <a:spLocks noChangeArrowheads="1"/>
          </p:cNvSpPr>
          <p:nvPr/>
        </p:nvSpPr>
        <p:spPr bwMode="auto">
          <a:xfrm>
            <a:off x="5083175" y="2505075"/>
            <a:ext cx="377825" cy="222250"/>
          </a:xfrm>
          <a:prstGeom prst="ellipse">
            <a:avLst/>
          </a:prstGeom>
          <a:solidFill>
            <a:srgbClr val="F50BFB">
              <a:alpha val="72940"/>
            </a:srgbClr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cxnSp>
        <p:nvCxnSpPr>
          <p:cNvPr id="59400" name="Straight Arrow Connector 17"/>
          <p:cNvCxnSpPr>
            <a:cxnSpLocks noChangeShapeType="1"/>
            <a:stCxn id="59395" idx="3"/>
          </p:cNvCxnSpPr>
          <p:nvPr/>
        </p:nvCxnSpPr>
        <p:spPr bwMode="auto">
          <a:xfrm>
            <a:off x="4068763" y="2428875"/>
            <a:ext cx="906462" cy="14922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59401" name="Straight Arrow Connector 18"/>
          <p:cNvCxnSpPr>
            <a:cxnSpLocks noChangeShapeType="1"/>
          </p:cNvCxnSpPr>
          <p:nvPr/>
        </p:nvCxnSpPr>
        <p:spPr bwMode="auto">
          <a:xfrm>
            <a:off x="4081463" y="3709988"/>
            <a:ext cx="2928937" cy="2212975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59402" name="Straight Arrow Connector 20"/>
          <p:cNvCxnSpPr>
            <a:cxnSpLocks noChangeShapeType="1"/>
          </p:cNvCxnSpPr>
          <p:nvPr/>
        </p:nvCxnSpPr>
        <p:spPr bwMode="auto">
          <a:xfrm flipV="1">
            <a:off x="4110038" y="3105150"/>
            <a:ext cx="2520950" cy="544513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59403" name="Oval 23"/>
          <p:cNvSpPr>
            <a:spLocks noChangeArrowheads="1"/>
          </p:cNvSpPr>
          <p:nvPr/>
        </p:nvSpPr>
        <p:spPr bwMode="auto">
          <a:xfrm>
            <a:off x="7718425" y="3946525"/>
            <a:ext cx="379413" cy="222250"/>
          </a:xfrm>
          <a:prstGeom prst="ellipse">
            <a:avLst/>
          </a:prstGeom>
          <a:solidFill>
            <a:srgbClr val="F50BFB">
              <a:alpha val="72940"/>
            </a:srgbClr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cxnSp>
        <p:nvCxnSpPr>
          <p:cNvPr id="59404" name="Straight Arrow Connector 24"/>
          <p:cNvCxnSpPr>
            <a:cxnSpLocks noChangeShapeType="1"/>
          </p:cNvCxnSpPr>
          <p:nvPr/>
        </p:nvCxnSpPr>
        <p:spPr bwMode="auto">
          <a:xfrm>
            <a:off x="4135438" y="3698875"/>
            <a:ext cx="3541712" cy="312738"/>
          </a:xfrm>
          <a:prstGeom prst="straightConnector1">
            <a:avLst/>
          </a:prstGeom>
          <a:noFill/>
          <a:ln w="15875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ctrTitle"/>
          </p:nvPr>
        </p:nvSpPr>
        <p:spPr>
          <a:xfrm>
            <a:off x="165100" y="76200"/>
            <a:ext cx="8458200" cy="442913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Regional 1,4-Dioxane</a:t>
            </a:r>
          </a:p>
        </p:txBody>
      </p:sp>
      <p:sp>
        <p:nvSpPr>
          <p:cNvPr id="37891" name="Freeform 10"/>
          <p:cNvSpPr>
            <a:spLocks/>
          </p:cNvSpPr>
          <p:nvPr/>
        </p:nvSpPr>
        <p:spPr bwMode="auto">
          <a:xfrm>
            <a:off x="504825" y="1835150"/>
            <a:ext cx="6699250" cy="123825"/>
          </a:xfrm>
          <a:custGeom>
            <a:avLst/>
            <a:gdLst>
              <a:gd name="T0" fmla="*/ 3239116 w 6499860"/>
              <a:gd name="T1" fmla="*/ 100 h 1866900"/>
              <a:gd name="T2" fmla="*/ 4162265 w 6499860"/>
              <a:gd name="T3" fmla="*/ 100 h 1866900"/>
              <a:gd name="T4" fmla="*/ 4356611 w 6499860"/>
              <a:gd name="T5" fmla="*/ 100 h 1866900"/>
              <a:gd name="T6" fmla="*/ 4316121 w 6499860"/>
              <a:gd name="T7" fmla="*/ 500 h 1866900"/>
              <a:gd name="T8" fmla="*/ 4348510 w 6499860"/>
              <a:gd name="T9" fmla="*/ 733 h 1866900"/>
              <a:gd name="T10" fmla="*/ 4348510 w 6499860"/>
              <a:gd name="T11" fmla="*/ 900 h 1866900"/>
              <a:gd name="T12" fmla="*/ 4461888 w 6499860"/>
              <a:gd name="T13" fmla="*/ 1300 h 1866900"/>
              <a:gd name="T14" fmla="*/ 4712911 w 6499860"/>
              <a:gd name="T15" fmla="*/ 1466 h 1866900"/>
              <a:gd name="T16" fmla="*/ 4988242 w 6499860"/>
              <a:gd name="T17" fmla="*/ 2033 h 1866900"/>
              <a:gd name="T18" fmla="*/ 5174485 w 6499860"/>
              <a:gd name="T19" fmla="*/ 1466 h 1866900"/>
              <a:gd name="T20" fmla="*/ 5741340 w 6499860"/>
              <a:gd name="T21" fmla="*/ 1033 h 1866900"/>
              <a:gd name="T22" fmla="*/ 6907418 w 6499860"/>
              <a:gd name="T23" fmla="*/ 1100 h 1866900"/>
              <a:gd name="T24" fmla="*/ 6761659 w 6499860"/>
              <a:gd name="T25" fmla="*/ 2400 h 1866900"/>
              <a:gd name="T26" fmla="*/ 6899312 w 6499860"/>
              <a:gd name="T27" fmla="*/ 4299 h 1866900"/>
              <a:gd name="T28" fmla="*/ 6656382 w 6499860"/>
              <a:gd name="T29" fmla="*/ 6632 h 1866900"/>
              <a:gd name="T30" fmla="*/ 6858827 w 6499860"/>
              <a:gd name="T31" fmla="*/ 8166 h 1866900"/>
              <a:gd name="T32" fmla="*/ 6235302 w 6499860"/>
              <a:gd name="T33" fmla="*/ 7832 h 1866900"/>
              <a:gd name="T34" fmla="*/ 5223079 w 6499860"/>
              <a:gd name="T35" fmla="*/ 7499 h 1866900"/>
              <a:gd name="T36" fmla="*/ 4947744 w 6499860"/>
              <a:gd name="T37" fmla="*/ 6666 h 1866900"/>
              <a:gd name="T38" fmla="*/ 4113675 w 6499860"/>
              <a:gd name="T39" fmla="*/ 5733 h 1866900"/>
              <a:gd name="T40" fmla="*/ 4008406 w 6499860"/>
              <a:gd name="T41" fmla="*/ 5599 h 1866900"/>
              <a:gd name="T42" fmla="*/ 3984111 w 6499860"/>
              <a:gd name="T43" fmla="*/ 5566 h 1866900"/>
              <a:gd name="T44" fmla="*/ 3943622 w 6499860"/>
              <a:gd name="T45" fmla="*/ 5533 h 1866900"/>
              <a:gd name="T46" fmla="*/ 3174336 w 6499860"/>
              <a:gd name="T47" fmla="*/ 4033 h 1866900"/>
              <a:gd name="T48" fmla="*/ 3093356 w 6499860"/>
              <a:gd name="T49" fmla="*/ 4033 h 1866900"/>
              <a:gd name="T50" fmla="*/ 2275482 w 6499860"/>
              <a:gd name="T51" fmla="*/ 4066 h 1866900"/>
              <a:gd name="T52" fmla="*/ 2129718 w 6499860"/>
              <a:gd name="T53" fmla="*/ 4066 h 1866900"/>
              <a:gd name="T54" fmla="*/ 1303747 w 6499860"/>
              <a:gd name="T55" fmla="*/ 3966 h 1866900"/>
              <a:gd name="T56" fmla="*/ 1190376 w 6499860"/>
              <a:gd name="T57" fmla="*/ 3899 h 1866900"/>
              <a:gd name="T58" fmla="*/ 1133691 w 6499860"/>
              <a:gd name="T59" fmla="*/ 3866 h 1866900"/>
              <a:gd name="T60" fmla="*/ 210542 w 6499860"/>
              <a:gd name="T61" fmla="*/ 3799 h 1866900"/>
              <a:gd name="T62" fmla="*/ 0 w 6499860"/>
              <a:gd name="T63" fmla="*/ 3000 h 1866900"/>
              <a:gd name="T64" fmla="*/ 72880 w 6499860"/>
              <a:gd name="T65" fmla="*/ 2966 h 1866900"/>
              <a:gd name="T66" fmla="*/ 696410 w 6499860"/>
              <a:gd name="T67" fmla="*/ 2366 h 1866900"/>
              <a:gd name="T68" fmla="*/ 1230866 w 6499860"/>
              <a:gd name="T69" fmla="*/ 2333 h 1866900"/>
              <a:gd name="T70" fmla="*/ 1870591 w 6499860"/>
              <a:gd name="T71" fmla="*/ 1400 h 1866900"/>
              <a:gd name="T72" fmla="*/ 2243089 w 6499860"/>
              <a:gd name="T73" fmla="*/ 267 h 1866900"/>
              <a:gd name="T74" fmla="*/ 3060966 w 6499860"/>
              <a:gd name="T75" fmla="*/ 0 h 1866900"/>
              <a:gd name="T76" fmla="*/ 3141942 w 6499860"/>
              <a:gd name="T77" fmla="*/ 0 h 1866900"/>
              <a:gd name="T78" fmla="*/ 3838351 w 6499860"/>
              <a:gd name="T79" fmla="*/ 0 h 1866900"/>
              <a:gd name="T80" fmla="*/ 4137970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pic>
        <p:nvPicPr>
          <p:cNvPr id="37892" name="Picture 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3513" y="495300"/>
            <a:ext cx="6151562" cy="587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TextBox 14"/>
          <p:cNvSpPr txBox="1">
            <a:spLocks noChangeArrowheads="1"/>
          </p:cNvSpPr>
          <p:nvPr/>
        </p:nvSpPr>
        <p:spPr bwMode="auto">
          <a:xfrm>
            <a:off x="4424363" y="1530350"/>
            <a:ext cx="984250" cy="7350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u="sng">
                <a:solidFill>
                  <a:srgbClr val="FF0000"/>
                </a:solidFill>
              </a:rPr>
              <a:t>MW-12-21</a:t>
            </a:r>
          </a:p>
          <a:p>
            <a:pPr algn="ctr"/>
            <a:endParaRPr lang="en-US" sz="1000" b="1" u="sng">
              <a:solidFill>
                <a:srgbClr val="FF0000"/>
              </a:solidFill>
            </a:endParaRPr>
          </a:p>
          <a:p>
            <a:pPr algn="ctr"/>
            <a:r>
              <a:rPr lang="en-US" sz="1000" b="1">
                <a:solidFill>
                  <a:srgbClr val="FF0000"/>
                </a:solidFill>
              </a:rPr>
              <a:t>1,4-d -</a:t>
            </a:r>
          </a:p>
          <a:p>
            <a:pPr algn="ctr"/>
            <a:r>
              <a:rPr lang="en-US" sz="1000" b="1">
                <a:solidFill>
                  <a:srgbClr val="FF0000"/>
                </a:solidFill>
              </a:rPr>
              <a:t>380/480 ug/L</a:t>
            </a:r>
          </a:p>
        </p:txBody>
      </p:sp>
      <p:sp>
        <p:nvSpPr>
          <p:cNvPr id="37894" name="TextBox 14"/>
          <p:cNvSpPr txBox="1">
            <a:spLocks noChangeArrowheads="1"/>
          </p:cNvSpPr>
          <p:nvPr/>
        </p:nvSpPr>
        <p:spPr bwMode="auto">
          <a:xfrm>
            <a:off x="2733675" y="4038600"/>
            <a:ext cx="731838" cy="574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u="sng">
                <a:solidFill>
                  <a:srgbClr val="FF0000"/>
                </a:solidFill>
              </a:rPr>
              <a:t>Former Adams Plating</a:t>
            </a:r>
            <a:endParaRPr lang="en-US" sz="1000" b="1">
              <a:solidFill>
                <a:srgbClr val="FF0000"/>
              </a:solidFill>
            </a:endParaRPr>
          </a:p>
        </p:txBody>
      </p:sp>
      <p:sp>
        <p:nvSpPr>
          <p:cNvPr id="37895" name="TextBox 14"/>
          <p:cNvSpPr txBox="1">
            <a:spLocks noChangeArrowheads="1"/>
          </p:cNvSpPr>
          <p:nvPr/>
        </p:nvSpPr>
        <p:spPr bwMode="auto">
          <a:xfrm>
            <a:off x="6513513" y="5708650"/>
            <a:ext cx="915987" cy="414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u="sng">
                <a:solidFill>
                  <a:srgbClr val="FF0000"/>
                </a:solidFill>
              </a:rPr>
              <a:t>Plant 2 &amp; 6 Plume</a:t>
            </a:r>
            <a:endParaRPr lang="en-US" sz="1000" b="1">
              <a:solidFill>
                <a:srgbClr val="FF0000"/>
              </a:solidFill>
            </a:endParaRPr>
          </a:p>
        </p:txBody>
      </p:sp>
      <p:sp>
        <p:nvSpPr>
          <p:cNvPr id="37896" name="TextBox 14"/>
          <p:cNvSpPr txBox="1">
            <a:spLocks noChangeArrowheads="1"/>
          </p:cNvSpPr>
          <p:nvPr/>
        </p:nvSpPr>
        <p:spPr bwMode="auto">
          <a:xfrm>
            <a:off x="4386263" y="1530350"/>
            <a:ext cx="1227137" cy="769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b="1" u="sng">
                <a:solidFill>
                  <a:srgbClr val="FF0000"/>
                </a:solidFill>
              </a:rPr>
              <a:t>MW-12-21</a:t>
            </a:r>
          </a:p>
          <a:p>
            <a:pPr algn="ctr"/>
            <a:endParaRPr lang="en-US" sz="1100" b="1" u="sng">
              <a:solidFill>
                <a:srgbClr val="FF0000"/>
              </a:solidFill>
            </a:endParaRPr>
          </a:p>
          <a:p>
            <a:pPr algn="ctr"/>
            <a:r>
              <a:rPr lang="en-US" sz="1100" b="1">
                <a:solidFill>
                  <a:srgbClr val="FF0000"/>
                </a:solidFill>
              </a:rPr>
              <a:t>1,4-d -</a:t>
            </a:r>
          </a:p>
          <a:p>
            <a:pPr algn="ctr"/>
            <a:r>
              <a:rPr lang="en-US" sz="1100" b="1">
                <a:solidFill>
                  <a:srgbClr val="FF0000"/>
                </a:solidFill>
              </a:rPr>
              <a:t>380/480 µg/L</a:t>
            </a:r>
          </a:p>
        </p:txBody>
      </p:sp>
      <p:sp>
        <p:nvSpPr>
          <p:cNvPr id="37897" name="TextBox 14"/>
          <p:cNvSpPr txBox="1">
            <a:spLocks noChangeArrowheads="1"/>
          </p:cNvSpPr>
          <p:nvPr/>
        </p:nvSpPr>
        <p:spPr bwMode="auto">
          <a:xfrm>
            <a:off x="2695575" y="4038600"/>
            <a:ext cx="731838" cy="600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b="1">
                <a:solidFill>
                  <a:srgbClr val="FF0000"/>
                </a:solidFill>
              </a:rPr>
              <a:t>Former Adams Plating</a:t>
            </a:r>
          </a:p>
        </p:txBody>
      </p:sp>
      <p:sp>
        <p:nvSpPr>
          <p:cNvPr id="37898" name="TextBox 14"/>
          <p:cNvSpPr txBox="1">
            <a:spLocks noChangeArrowheads="1"/>
          </p:cNvSpPr>
          <p:nvPr/>
        </p:nvSpPr>
        <p:spPr bwMode="auto">
          <a:xfrm>
            <a:off x="6475413" y="5708650"/>
            <a:ext cx="915987" cy="4302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b="1">
                <a:solidFill>
                  <a:srgbClr val="FF0000"/>
                </a:solidFill>
              </a:rPr>
              <a:t>Plant 2 &amp; 6 Plume</a:t>
            </a:r>
          </a:p>
        </p:txBody>
      </p:sp>
      <p:cxnSp>
        <p:nvCxnSpPr>
          <p:cNvPr id="37899" name="Straight Arrow Connector 26"/>
          <p:cNvCxnSpPr>
            <a:cxnSpLocks noChangeShapeType="1"/>
            <a:stCxn id="37896" idx="1"/>
          </p:cNvCxnSpPr>
          <p:nvPr/>
        </p:nvCxnSpPr>
        <p:spPr bwMode="auto">
          <a:xfrm flipH="1">
            <a:off x="3759200" y="1916113"/>
            <a:ext cx="627063" cy="14287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37900" name="Straight Arrow Connector 26"/>
          <p:cNvCxnSpPr>
            <a:cxnSpLocks noChangeShapeType="1"/>
            <a:stCxn id="37897" idx="3"/>
          </p:cNvCxnSpPr>
          <p:nvPr/>
        </p:nvCxnSpPr>
        <p:spPr bwMode="auto">
          <a:xfrm flipV="1">
            <a:off x="3427413" y="4318000"/>
            <a:ext cx="585787" cy="20638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>
          <a:xfrm>
            <a:off x="203200" y="119380"/>
            <a:ext cx="84582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3  1,4-dioxane</a:t>
            </a:r>
          </a:p>
        </p:txBody>
      </p:sp>
      <p:sp>
        <p:nvSpPr>
          <p:cNvPr id="38915" name="Freeform 10"/>
          <p:cNvSpPr>
            <a:spLocks/>
          </p:cNvSpPr>
          <p:nvPr/>
        </p:nvSpPr>
        <p:spPr bwMode="auto">
          <a:xfrm>
            <a:off x="750888" y="1811338"/>
            <a:ext cx="6275387" cy="122237"/>
          </a:xfrm>
          <a:custGeom>
            <a:avLst/>
            <a:gdLst>
              <a:gd name="T0" fmla="*/ 2145041 w 6499860"/>
              <a:gd name="T1" fmla="*/ 0 h 1866900"/>
              <a:gd name="T2" fmla="*/ 2756377 w 6499860"/>
              <a:gd name="T3" fmla="*/ 0 h 1866900"/>
              <a:gd name="T4" fmla="*/ 2885080 w 6499860"/>
              <a:gd name="T5" fmla="*/ 0 h 1866900"/>
              <a:gd name="T6" fmla="*/ 2858267 w 6499860"/>
              <a:gd name="T7" fmla="*/ 0 h 1866900"/>
              <a:gd name="T8" fmla="*/ 2879716 w 6499860"/>
              <a:gd name="T9" fmla="*/ 0 h 1866900"/>
              <a:gd name="T10" fmla="*/ 2879716 w 6499860"/>
              <a:gd name="T11" fmla="*/ 0 h 1866900"/>
              <a:gd name="T12" fmla="*/ 2954794 w 6499860"/>
              <a:gd name="T13" fmla="*/ 0 h 1866900"/>
              <a:gd name="T14" fmla="*/ 3121035 w 6499860"/>
              <a:gd name="T15" fmla="*/ 0 h 1866900"/>
              <a:gd name="T16" fmla="*/ 3303363 w 6499860"/>
              <a:gd name="T17" fmla="*/ 0 h 1866900"/>
              <a:gd name="T18" fmla="*/ 3426700 w 6499860"/>
              <a:gd name="T19" fmla="*/ 0 h 1866900"/>
              <a:gd name="T20" fmla="*/ 3802084 w 6499860"/>
              <a:gd name="T21" fmla="*/ 0 h 1866900"/>
              <a:gd name="T22" fmla="*/ 4574296 w 6499860"/>
              <a:gd name="T23" fmla="*/ 0 h 1866900"/>
              <a:gd name="T24" fmla="*/ 4477773 w 6499860"/>
              <a:gd name="T25" fmla="*/ 0 h 1866900"/>
              <a:gd name="T26" fmla="*/ 4568928 w 6499860"/>
              <a:gd name="T27" fmla="*/ 0 h 1866900"/>
              <a:gd name="T28" fmla="*/ 4408055 w 6499860"/>
              <a:gd name="T29" fmla="*/ 0 h 1866900"/>
              <a:gd name="T30" fmla="*/ 4542123 w 6499860"/>
              <a:gd name="T31" fmla="*/ 0 h 1866900"/>
              <a:gd name="T32" fmla="*/ 4129198 w 6499860"/>
              <a:gd name="T33" fmla="*/ 0 h 1866900"/>
              <a:gd name="T34" fmla="*/ 3458878 w 6499860"/>
              <a:gd name="T35" fmla="*/ 0 h 1866900"/>
              <a:gd name="T36" fmla="*/ 3276550 w 6499860"/>
              <a:gd name="T37" fmla="*/ 0 h 1866900"/>
              <a:gd name="T38" fmla="*/ 2724202 w 6499860"/>
              <a:gd name="T39" fmla="*/ 0 h 1866900"/>
              <a:gd name="T40" fmla="*/ 2654490 w 6499860"/>
              <a:gd name="T41" fmla="*/ 0 h 1866900"/>
              <a:gd name="T42" fmla="*/ 2638400 w 6499860"/>
              <a:gd name="T43" fmla="*/ 0 h 1866900"/>
              <a:gd name="T44" fmla="*/ 2611589 w 6499860"/>
              <a:gd name="T45" fmla="*/ 0 h 1866900"/>
              <a:gd name="T46" fmla="*/ 2102144 w 6499860"/>
              <a:gd name="T47" fmla="*/ 0 h 1866900"/>
              <a:gd name="T48" fmla="*/ 2048516 w 6499860"/>
              <a:gd name="T49" fmla="*/ 0 h 1866900"/>
              <a:gd name="T50" fmla="*/ 1506894 w 6499860"/>
              <a:gd name="T51" fmla="*/ 0 h 1866900"/>
              <a:gd name="T52" fmla="*/ 1410366 w 6499860"/>
              <a:gd name="T53" fmla="*/ 0 h 1866900"/>
              <a:gd name="T54" fmla="*/ 863382 w 6499860"/>
              <a:gd name="T55" fmla="*/ 0 h 1866900"/>
              <a:gd name="T56" fmla="*/ 788304 w 6499860"/>
              <a:gd name="T57" fmla="*/ 0 h 1866900"/>
              <a:gd name="T58" fmla="*/ 750765 w 6499860"/>
              <a:gd name="T59" fmla="*/ 0 h 1866900"/>
              <a:gd name="T60" fmla="*/ 139428 w 6499860"/>
              <a:gd name="T61" fmla="*/ 0 h 1866900"/>
              <a:gd name="T62" fmla="*/ 0 w 6499860"/>
              <a:gd name="T63" fmla="*/ 0 h 1866900"/>
              <a:gd name="T64" fmla="*/ 48264 w 6499860"/>
              <a:gd name="T65" fmla="*/ 0 h 1866900"/>
              <a:gd name="T66" fmla="*/ 461184 w 6499860"/>
              <a:gd name="T67" fmla="*/ 0 h 1866900"/>
              <a:gd name="T68" fmla="*/ 815118 w 6499860"/>
              <a:gd name="T69" fmla="*/ 0 h 1866900"/>
              <a:gd name="T70" fmla="*/ 1238764 w 6499860"/>
              <a:gd name="T71" fmla="*/ 0 h 1866900"/>
              <a:gd name="T72" fmla="*/ 1485443 w 6499860"/>
              <a:gd name="T73" fmla="*/ 0 h 1866900"/>
              <a:gd name="T74" fmla="*/ 2027064 w 6499860"/>
              <a:gd name="T75" fmla="*/ 0 h 1866900"/>
              <a:gd name="T76" fmla="*/ 2080687 w 6499860"/>
              <a:gd name="T77" fmla="*/ 0 h 1866900"/>
              <a:gd name="T78" fmla="*/ 2541872 w 6499860"/>
              <a:gd name="T79" fmla="*/ 0 h 1866900"/>
              <a:gd name="T80" fmla="*/ 2740289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38916" name="TextBox 14"/>
          <p:cNvSpPr txBox="1">
            <a:spLocks noChangeArrowheads="1"/>
          </p:cNvSpPr>
          <p:nvPr/>
        </p:nvSpPr>
        <p:spPr bwMode="auto">
          <a:xfrm>
            <a:off x="5875338" y="4186238"/>
            <a:ext cx="955675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>
                <a:solidFill>
                  <a:srgbClr val="FF0000"/>
                </a:solidFill>
              </a:rPr>
              <a:t>MW-12-20</a:t>
            </a:r>
          </a:p>
        </p:txBody>
      </p:sp>
      <p:pic>
        <p:nvPicPr>
          <p:cNvPr id="3891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0" y="569913"/>
            <a:ext cx="7048500" cy="628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TextBox 14"/>
          <p:cNvSpPr txBox="1">
            <a:spLocks noChangeArrowheads="1"/>
          </p:cNvSpPr>
          <p:nvPr/>
        </p:nvSpPr>
        <p:spPr bwMode="auto">
          <a:xfrm>
            <a:off x="7818438" y="4186238"/>
            <a:ext cx="1325562" cy="7699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b="1" u="sng">
                <a:solidFill>
                  <a:srgbClr val="FF0000"/>
                </a:solidFill>
              </a:rPr>
              <a:t>MW-12-21</a:t>
            </a:r>
          </a:p>
          <a:p>
            <a:pPr algn="ctr"/>
            <a:endParaRPr lang="en-US" sz="1100" b="1" u="sng">
              <a:solidFill>
                <a:srgbClr val="FF0000"/>
              </a:solidFill>
            </a:endParaRPr>
          </a:p>
          <a:p>
            <a:pPr algn="ctr"/>
            <a:r>
              <a:rPr lang="en-US" sz="1100" b="1">
                <a:solidFill>
                  <a:srgbClr val="FF0000"/>
                </a:solidFill>
              </a:rPr>
              <a:t>1,4-d -</a:t>
            </a:r>
          </a:p>
          <a:p>
            <a:pPr algn="ctr"/>
            <a:r>
              <a:rPr lang="en-US" sz="1100" b="1">
                <a:solidFill>
                  <a:srgbClr val="FF0000"/>
                </a:solidFill>
              </a:rPr>
              <a:t>380/480 µg/L</a:t>
            </a:r>
          </a:p>
        </p:txBody>
      </p:sp>
      <p:sp>
        <p:nvSpPr>
          <p:cNvPr id="38919" name="TextBox 14"/>
          <p:cNvSpPr txBox="1">
            <a:spLocks noChangeArrowheads="1"/>
          </p:cNvSpPr>
          <p:nvPr/>
        </p:nvSpPr>
        <p:spPr bwMode="auto">
          <a:xfrm>
            <a:off x="2374900" y="4643438"/>
            <a:ext cx="1168400" cy="7699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b="1">
                <a:solidFill>
                  <a:srgbClr val="FF0000"/>
                </a:solidFill>
              </a:rPr>
              <a:t>MW-91-5</a:t>
            </a:r>
          </a:p>
          <a:p>
            <a:pPr algn="ctr"/>
            <a:r>
              <a:rPr lang="en-US" sz="1100" b="1">
                <a:solidFill>
                  <a:srgbClr val="FF0000"/>
                </a:solidFill>
              </a:rPr>
              <a:t>Bedrock</a:t>
            </a:r>
          </a:p>
          <a:p>
            <a:pPr algn="ctr"/>
            <a:endParaRPr lang="en-US" sz="1100" b="1">
              <a:solidFill>
                <a:srgbClr val="FF0000"/>
              </a:solidFill>
            </a:endParaRPr>
          </a:p>
          <a:p>
            <a:pPr algn="ctr"/>
            <a:r>
              <a:rPr lang="en-US" sz="1100" b="1">
                <a:solidFill>
                  <a:srgbClr val="FF0000"/>
                </a:solidFill>
              </a:rPr>
              <a:t>1,4-d - ND</a:t>
            </a:r>
          </a:p>
        </p:txBody>
      </p:sp>
      <p:sp>
        <p:nvSpPr>
          <p:cNvPr id="38920" name="TextBox 14"/>
          <p:cNvSpPr txBox="1">
            <a:spLocks noChangeArrowheads="1"/>
          </p:cNvSpPr>
          <p:nvPr/>
        </p:nvSpPr>
        <p:spPr bwMode="auto">
          <a:xfrm>
            <a:off x="4808538" y="1506538"/>
            <a:ext cx="1109662" cy="600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b="1">
                <a:solidFill>
                  <a:srgbClr val="FF0000"/>
                </a:solidFill>
              </a:rPr>
              <a:t>MW-12-20</a:t>
            </a:r>
          </a:p>
          <a:p>
            <a:pPr algn="ctr"/>
            <a:endParaRPr lang="en-US" sz="1100" b="1">
              <a:solidFill>
                <a:srgbClr val="FF0000"/>
              </a:solidFill>
            </a:endParaRPr>
          </a:p>
          <a:p>
            <a:pPr algn="ctr"/>
            <a:r>
              <a:rPr lang="en-US" sz="1100" b="1">
                <a:solidFill>
                  <a:srgbClr val="FF0000"/>
                </a:solidFill>
              </a:rPr>
              <a:t>1,4-d - ND</a:t>
            </a:r>
          </a:p>
        </p:txBody>
      </p:sp>
      <p:pic>
        <p:nvPicPr>
          <p:cNvPr id="389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6775"/>
            <a:ext cx="392430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8922" name="Straight Arrow Connector 26"/>
          <p:cNvCxnSpPr>
            <a:cxnSpLocks noChangeShapeType="1"/>
            <a:stCxn id="38918" idx="1"/>
          </p:cNvCxnSpPr>
          <p:nvPr/>
        </p:nvCxnSpPr>
        <p:spPr bwMode="auto">
          <a:xfrm flipH="1" flipV="1">
            <a:off x="7289800" y="4495800"/>
            <a:ext cx="528638" cy="74613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635000"/>
            <a:ext cx="4089400" cy="383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itle 1"/>
          <p:cNvSpPr>
            <a:spLocks noGrp="1"/>
          </p:cNvSpPr>
          <p:nvPr>
            <p:ph type="ctrTitle"/>
          </p:nvPr>
        </p:nvSpPr>
        <p:spPr>
          <a:xfrm>
            <a:off x="338138" y="117475"/>
            <a:ext cx="84582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Coliseum Sampling Results</a:t>
            </a:r>
          </a:p>
        </p:txBody>
      </p:sp>
      <p:sp>
        <p:nvSpPr>
          <p:cNvPr id="39940" name="Freeform 10"/>
          <p:cNvSpPr>
            <a:spLocks/>
          </p:cNvSpPr>
          <p:nvPr/>
        </p:nvSpPr>
        <p:spPr bwMode="auto">
          <a:xfrm>
            <a:off x="750888" y="1811338"/>
            <a:ext cx="6275387" cy="122237"/>
          </a:xfrm>
          <a:custGeom>
            <a:avLst/>
            <a:gdLst>
              <a:gd name="T0" fmla="*/ 2145041 w 6499860"/>
              <a:gd name="T1" fmla="*/ 0 h 1866900"/>
              <a:gd name="T2" fmla="*/ 2756377 w 6499860"/>
              <a:gd name="T3" fmla="*/ 0 h 1866900"/>
              <a:gd name="T4" fmla="*/ 2885080 w 6499860"/>
              <a:gd name="T5" fmla="*/ 0 h 1866900"/>
              <a:gd name="T6" fmla="*/ 2858267 w 6499860"/>
              <a:gd name="T7" fmla="*/ 0 h 1866900"/>
              <a:gd name="T8" fmla="*/ 2879716 w 6499860"/>
              <a:gd name="T9" fmla="*/ 0 h 1866900"/>
              <a:gd name="T10" fmla="*/ 2879716 w 6499860"/>
              <a:gd name="T11" fmla="*/ 0 h 1866900"/>
              <a:gd name="T12" fmla="*/ 2954794 w 6499860"/>
              <a:gd name="T13" fmla="*/ 0 h 1866900"/>
              <a:gd name="T14" fmla="*/ 3121035 w 6499860"/>
              <a:gd name="T15" fmla="*/ 0 h 1866900"/>
              <a:gd name="T16" fmla="*/ 3303363 w 6499860"/>
              <a:gd name="T17" fmla="*/ 0 h 1866900"/>
              <a:gd name="T18" fmla="*/ 3426700 w 6499860"/>
              <a:gd name="T19" fmla="*/ 0 h 1866900"/>
              <a:gd name="T20" fmla="*/ 3802084 w 6499860"/>
              <a:gd name="T21" fmla="*/ 0 h 1866900"/>
              <a:gd name="T22" fmla="*/ 4574296 w 6499860"/>
              <a:gd name="T23" fmla="*/ 0 h 1866900"/>
              <a:gd name="T24" fmla="*/ 4477773 w 6499860"/>
              <a:gd name="T25" fmla="*/ 0 h 1866900"/>
              <a:gd name="T26" fmla="*/ 4568928 w 6499860"/>
              <a:gd name="T27" fmla="*/ 0 h 1866900"/>
              <a:gd name="T28" fmla="*/ 4408055 w 6499860"/>
              <a:gd name="T29" fmla="*/ 0 h 1866900"/>
              <a:gd name="T30" fmla="*/ 4542123 w 6499860"/>
              <a:gd name="T31" fmla="*/ 0 h 1866900"/>
              <a:gd name="T32" fmla="*/ 4129198 w 6499860"/>
              <a:gd name="T33" fmla="*/ 0 h 1866900"/>
              <a:gd name="T34" fmla="*/ 3458878 w 6499860"/>
              <a:gd name="T35" fmla="*/ 0 h 1866900"/>
              <a:gd name="T36" fmla="*/ 3276550 w 6499860"/>
              <a:gd name="T37" fmla="*/ 0 h 1866900"/>
              <a:gd name="T38" fmla="*/ 2724202 w 6499860"/>
              <a:gd name="T39" fmla="*/ 0 h 1866900"/>
              <a:gd name="T40" fmla="*/ 2654490 w 6499860"/>
              <a:gd name="T41" fmla="*/ 0 h 1866900"/>
              <a:gd name="T42" fmla="*/ 2638400 w 6499860"/>
              <a:gd name="T43" fmla="*/ 0 h 1866900"/>
              <a:gd name="T44" fmla="*/ 2611589 w 6499860"/>
              <a:gd name="T45" fmla="*/ 0 h 1866900"/>
              <a:gd name="T46" fmla="*/ 2102144 w 6499860"/>
              <a:gd name="T47" fmla="*/ 0 h 1866900"/>
              <a:gd name="T48" fmla="*/ 2048516 w 6499860"/>
              <a:gd name="T49" fmla="*/ 0 h 1866900"/>
              <a:gd name="T50" fmla="*/ 1506894 w 6499860"/>
              <a:gd name="T51" fmla="*/ 0 h 1866900"/>
              <a:gd name="T52" fmla="*/ 1410366 w 6499860"/>
              <a:gd name="T53" fmla="*/ 0 h 1866900"/>
              <a:gd name="T54" fmla="*/ 863382 w 6499860"/>
              <a:gd name="T55" fmla="*/ 0 h 1866900"/>
              <a:gd name="T56" fmla="*/ 788304 w 6499860"/>
              <a:gd name="T57" fmla="*/ 0 h 1866900"/>
              <a:gd name="T58" fmla="*/ 750765 w 6499860"/>
              <a:gd name="T59" fmla="*/ 0 h 1866900"/>
              <a:gd name="T60" fmla="*/ 139428 w 6499860"/>
              <a:gd name="T61" fmla="*/ 0 h 1866900"/>
              <a:gd name="T62" fmla="*/ 0 w 6499860"/>
              <a:gd name="T63" fmla="*/ 0 h 1866900"/>
              <a:gd name="T64" fmla="*/ 48264 w 6499860"/>
              <a:gd name="T65" fmla="*/ 0 h 1866900"/>
              <a:gd name="T66" fmla="*/ 461184 w 6499860"/>
              <a:gd name="T67" fmla="*/ 0 h 1866900"/>
              <a:gd name="T68" fmla="*/ 815118 w 6499860"/>
              <a:gd name="T69" fmla="*/ 0 h 1866900"/>
              <a:gd name="T70" fmla="*/ 1238764 w 6499860"/>
              <a:gd name="T71" fmla="*/ 0 h 1866900"/>
              <a:gd name="T72" fmla="*/ 1485443 w 6499860"/>
              <a:gd name="T73" fmla="*/ 0 h 1866900"/>
              <a:gd name="T74" fmla="*/ 2027064 w 6499860"/>
              <a:gd name="T75" fmla="*/ 0 h 1866900"/>
              <a:gd name="T76" fmla="*/ 2080687 w 6499860"/>
              <a:gd name="T77" fmla="*/ 0 h 1866900"/>
              <a:gd name="T78" fmla="*/ 2541872 w 6499860"/>
              <a:gd name="T79" fmla="*/ 0 h 1866900"/>
              <a:gd name="T80" fmla="*/ 2740289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pic>
        <p:nvPicPr>
          <p:cNvPr id="3994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2213" y="4616450"/>
            <a:ext cx="2960687" cy="161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6000" y="593725"/>
            <a:ext cx="407670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26" y="4564063"/>
            <a:ext cx="2781300" cy="17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4" name="TextBox 27"/>
          <p:cNvSpPr txBox="1">
            <a:spLocks noChangeArrowheads="1"/>
          </p:cNvSpPr>
          <p:nvPr/>
        </p:nvSpPr>
        <p:spPr bwMode="auto">
          <a:xfrm>
            <a:off x="1912938" y="646113"/>
            <a:ext cx="885825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FF0000"/>
                </a:solidFill>
              </a:rPr>
              <a:t>SOIL</a:t>
            </a:r>
          </a:p>
        </p:txBody>
      </p:sp>
      <p:sp>
        <p:nvSpPr>
          <p:cNvPr id="39945" name="TextBox 27"/>
          <p:cNvSpPr txBox="1">
            <a:spLocks noChangeArrowheads="1"/>
          </p:cNvSpPr>
          <p:nvPr/>
        </p:nvSpPr>
        <p:spPr bwMode="auto">
          <a:xfrm>
            <a:off x="5735638" y="538163"/>
            <a:ext cx="2201862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FF0000"/>
                </a:solidFill>
              </a:rPr>
              <a:t>GROUNDWATER</a:t>
            </a:r>
          </a:p>
        </p:txBody>
      </p:sp>
      <p:sp>
        <p:nvSpPr>
          <p:cNvPr id="39946" name="TextBox 14"/>
          <p:cNvSpPr txBox="1">
            <a:spLocks noChangeArrowheads="1"/>
          </p:cNvSpPr>
          <p:nvPr/>
        </p:nvSpPr>
        <p:spPr bwMode="auto">
          <a:xfrm>
            <a:off x="7835900" y="3741738"/>
            <a:ext cx="955675" cy="4302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b="1">
                <a:solidFill>
                  <a:srgbClr val="FF0000"/>
                </a:solidFill>
              </a:rPr>
              <a:t>MW-12-21 Installed</a:t>
            </a:r>
          </a:p>
        </p:txBody>
      </p:sp>
      <p:sp>
        <p:nvSpPr>
          <p:cNvPr id="39947" name="Rectangle 15"/>
          <p:cNvSpPr>
            <a:spLocks noChangeArrowheads="1"/>
          </p:cNvSpPr>
          <p:nvPr/>
        </p:nvSpPr>
        <p:spPr bwMode="auto">
          <a:xfrm>
            <a:off x="7150100" y="3962400"/>
            <a:ext cx="228600" cy="1238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cxnSp>
        <p:nvCxnSpPr>
          <p:cNvPr id="39948" name="Straight Arrow Connector 18"/>
          <p:cNvCxnSpPr>
            <a:cxnSpLocks noChangeShapeType="1"/>
            <a:stCxn id="39946" idx="1"/>
          </p:cNvCxnSpPr>
          <p:nvPr/>
        </p:nvCxnSpPr>
        <p:spPr bwMode="auto">
          <a:xfrm flipH="1">
            <a:off x="7454900" y="3957638"/>
            <a:ext cx="381000" cy="17462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39949" name="TextBox 13"/>
          <p:cNvSpPr txBox="1">
            <a:spLocks noChangeArrowheads="1"/>
          </p:cNvSpPr>
          <p:nvPr/>
        </p:nvSpPr>
        <p:spPr bwMode="auto">
          <a:xfrm>
            <a:off x="6553200" y="3581400"/>
            <a:ext cx="7016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/>
              <a:t>Dry VAP</a:t>
            </a:r>
          </a:p>
        </p:txBody>
      </p:sp>
      <p:sp>
        <p:nvSpPr>
          <p:cNvPr id="39950" name="TextBox 14"/>
          <p:cNvSpPr txBox="1">
            <a:spLocks noChangeArrowheads="1"/>
          </p:cNvSpPr>
          <p:nvPr/>
        </p:nvSpPr>
        <p:spPr bwMode="auto">
          <a:xfrm>
            <a:off x="7981950" y="4829175"/>
            <a:ext cx="238125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600" dirty="0"/>
              <a:t>L</a:t>
            </a:r>
          </a:p>
        </p:txBody>
      </p:sp>
      <p:pic>
        <p:nvPicPr>
          <p:cNvPr id="39951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089025"/>
            <a:ext cx="1147763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55270" y="60960"/>
            <a:ext cx="84582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Coliseum Geology</a:t>
            </a:r>
          </a:p>
        </p:txBody>
      </p:sp>
      <p:sp>
        <p:nvSpPr>
          <p:cNvPr id="40963" name="Subtitle 44"/>
          <p:cNvSpPr>
            <a:spLocks noGrp="1"/>
          </p:cNvSpPr>
          <p:nvPr>
            <p:ph type="subTitle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0964" name="Freeform 10"/>
          <p:cNvSpPr>
            <a:spLocks/>
          </p:cNvSpPr>
          <p:nvPr/>
        </p:nvSpPr>
        <p:spPr bwMode="auto">
          <a:xfrm>
            <a:off x="750888" y="1811338"/>
            <a:ext cx="6275387" cy="122237"/>
          </a:xfrm>
          <a:custGeom>
            <a:avLst/>
            <a:gdLst>
              <a:gd name="T0" fmla="*/ 2145041 w 6499860"/>
              <a:gd name="T1" fmla="*/ 0 h 1866900"/>
              <a:gd name="T2" fmla="*/ 2756377 w 6499860"/>
              <a:gd name="T3" fmla="*/ 0 h 1866900"/>
              <a:gd name="T4" fmla="*/ 2885080 w 6499860"/>
              <a:gd name="T5" fmla="*/ 0 h 1866900"/>
              <a:gd name="T6" fmla="*/ 2858267 w 6499860"/>
              <a:gd name="T7" fmla="*/ 0 h 1866900"/>
              <a:gd name="T8" fmla="*/ 2879716 w 6499860"/>
              <a:gd name="T9" fmla="*/ 0 h 1866900"/>
              <a:gd name="T10" fmla="*/ 2879716 w 6499860"/>
              <a:gd name="T11" fmla="*/ 0 h 1866900"/>
              <a:gd name="T12" fmla="*/ 2954794 w 6499860"/>
              <a:gd name="T13" fmla="*/ 0 h 1866900"/>
              <a:gd name="T14" fmla="*/ 3121035 w 6499860"/>
              <a:gd name="T15" fmla="*/ 0 h 1866900"/>
              <a:gd name="T16" fmla="*/ 3303363 w 6499860"/>
              <a:gd name="T17" fmla="*/ 0 h 1866900"/>
              <a:gd name="T18" fmla="*/ 3426700 w 6499860"/>
              <a:gd name="T19" fmla="*/ 0 h 1866900"/>
              <a:gd name="T20" fmla="*/ 3802084 w 6499860"/>
              <a:gd name="T21" fmla="*/ 0 h 1866900"/>
              <a:gd name="T22" fmla="*/ 4574296 w 6499860"/>
              <a:gd name="T23" fmla="*/ 0 h 1866900"/>
              <a:gd name="T24" fmla="*/ 4477773 w 6499860"/>
              <a:gd name="T25" fmla="*/ 0 h 1866900"/>
              <a:gd name="T26" fmla="*/ 4568928 w 6499860"/>
              <a:gd name="T27" fmla="*/ 0 h 1866900"/>
              <a:gd name="T28" fmla="*/ 4408055 w 6499860"/>
              <a:gd name="T29" fmla="*/ 0 h 1866900"/>
              <a:gd name="T30" fmla="*/ 4542123 w 6499860"/>
              <a:gd name="T31" fmla="*/ 0 h 1866900"/>
              <a:gd name="T32" fmla="*/ 4129198 w 6499860"/>
              <a:gd name="T33" fmla="*/ 0 h 1866900"/>
              <a:gd name="T34" fmla="*/ 3458878 w 6499860"/>
              <a:gd name="T35" fmla="*/ 0 h 1866900"/>
              <a:gd name="T36" fmla="*/ 3276550 w 6499860"/>
              <a:gd name="T37" fmla="*/ 0 h 1866900"/>
              <a:gd name="T38" fmla="*/ 2724202 w 6499860"/>
              <a:gd name="T39" fmla="*/ 0 h 1866900"/>
              <a:gd name="T40" fmla="*/ 2654490 w 6499860"/>
              <a:gd name="T41" fmla="*/ 0 h 1866900"/>
              <a:gd name="T42" fmla="*/ 2638400 w 6499860"/>
              <a:gd name="T43" fmla="*/ 0 h 1866900"/>
              <a:gd name="T44" fmla="*/ 2611589 w 6499860"/>
              <a:gd name="T45" fmla="*/ 0 h 1866900"/>
              <a:gd name="T46" fmla="*/ 2102144 w 6499860"/>
              <a:gd name="T47" fmla="*/ 0 h 1866900"/>
              <a:gd name="T48" fmla="*/ 2048516 w 6499860"/>
              <a:gd name="T49" fmla="*/ 0 h 1866900"/>
              <a:gd name="T50" fmla="*/ 1506894 w 6499860"/>
              <a:gd name="T51" fmla="*/ 0 h 1866900"/>
              <a:gd name="T52" fmla="*/ 1410366 w 6499860"/>
              <a:gd name="T53" fmla="*/ 0 h 1866900"/>
              <a:gd name="T54" fmla="*/ 863382 w 6499860"/>
              <a:gd name="T55" fmla="*/ 0 h 1866900"/>
              <a:gd name="T56" fmla="*/ 788304 w 6499860"/>
              <a:gd name="T57" fmla="*/ 0 h 1866900"/>
              <a:gd name="T58" fmla="*/ 750765 w 6499860"/>
              <a:gd name="T59" fmla="*/ 0 h 1866900"/>
              <a:gd name="T60" fmla="*/ 139428 w 6499860"/>
              <a:gd name="T61" fmla="*/ 0 h 1866900"/>
              <a:gd name="T62" fmla="*/ 0 w 6499860"/>
              <a:gd name="T63" fmla="*/ 0 h 1866900"/>
              <a:gd name="T64" fmla="*/ 48264 w 6499860"/>
              <a:gd name="T65" fmla="*/ 0 h 1866900"/>
              <a:gd name="T66" fmla="*/ 461184 w 6499860"/>
              <a:gd name="T67" fmla="*/ 0 h 1866900"/>
              <a:gd name="T68" fmla="*/ 815118 w 6499860"/>
              <a:gd name="T69" fmla="*/ 0 h 1866900"/>
              <a:gd name="T70" fmla="*/ 1238764 w 6499860"/>
              <a:gd name="T71" fmla="*/ 0 h 1866900"/>
              <a:gd name="T72" fmla="*/ 1485443 w 6499860"/>
              <a:gd name="T73" fmla="*/ 0 h 1866900"/>
              <a:gd name="T74" fmla="*/ 2027064 w 6499860"/>
              <a:gd name="T75" fmla="*/ 0 h 1866900"/>
              <a:gd name="T76" fmla="*/ 2080687 w 6499860"/>
              <a:gd name="T77" fmla="*/ 0 h 1866900"/>
              <a:gd name="T78" fmla="*/ 2541872 w 6499860"/>
              <a:gd name="T79" fmla="*/ 0 h 1866900"/>
              <a:gd name="T80" fmla="*/ 2740289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pic>
        <p:nvPicPr>
          <p:cNvPr id="4096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4900" y="995363"/>
            <a:ext cx="8039100" cy="586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3" cstate="print"/>
          <a:srcRect r="10609"/>
          <a:stretch>
            <a:fillRect/>
          </a:stretch>
        </p:blipFill>
        <p:spPr bwMode="auto">
          <a:xfrm>
            <a:off x="0" y="1228724"/>
            <a:ext cx="1615017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7" name="TextBox 14"/>
          <p:cNvSpPr txBox="1">
            <a:spLocks noChangeArrowheads="1"/>
          </p:cNvSpPr>
          <p:nvPr/>
        </p:nvSpPr>
        <p:spPr bwMode="auto">
          <a:xfrm>
            <a:off x="6184900" y="4127500"/>
            <a:ext cx="955675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>
                <a:solidFill>
                  <a:srgbClr val="FF0000"/>
                </a:solidFill>
              </a:rPr>
              <a:t>MW-12-21</a:t>
            </a:r>
          </a:p>
        </p:txBody>
      </p:sp>
      <p:sp>
        <p:nvSpPr>
          <p:cNvPr id="40968" name="Freeform 7"/>
          <p:cNvSpPr>
            <a:spLocks/>
          </p:cNvSpPr>
          <p:nvPr/>
        </p:nvSpPr>
        <p:spPr bwMode="auto">
          <a:xfrm>
            <a:off x="4265613" y="5573713"/>
            <a:ext cx="4443412" cy="122237"/>
          </a:xfrm>
          <a:custGeom>
            <a:avLst/>
            <a:gdLst>
              <a:gd name="T0" fmla="*/ 3229881 w 4601210"/>
              <a:gd name="T1" fmla="*/ 0 h 558800"/>
              <a:gd name="T2" fmla="*/ 3181511 w 4601210"/>
              <a:gd name="T3" fmla="*/ 0 h 558800"/>
              <a:gd name="T4" fmla="*/ 2848311 w 4601210"/>
              <a:gd name="T5" fmla="*/ 0 h 558800"/>
              <a:gd name="T6" fmla="*/ 2429128 w 4601210"/>
              <a:gd name="T7" fmla="*/ 0 h 558800"/>
              <a:gd name="T8" fmla="*/ 2181917 w 4601210"/>
              <a:gd name="T9" fmla="*/ 0 h 558800"/>
              <a:gd name="T10" fmla="*/ 1445655 w 4601210"/>
              <a:gd name="T11" fmla="*/ 0 h 558800"/>
              <a:gd name="T12" fmla="*/ 607284 w 4601210"/>
              <a:gd name="T13" fmla="*/ 0 h 558800"/>
              <a:gd name="T14" fmla="*/ 0 w 4601210"/>
              <a:gd name="T15" fmla="*/ 0 h 5588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601210"/>
              <a:gd name="T25" fmla="*/ 0 h 558800"/>
              <a:gd name="T26" fmla="*/ 4601210 w 4601210"/>
              <a:gd name="T27" fmla="*/ 558800 h 5588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601210" h="558800">
                <a:moveTo>
                  <a:pt x="4579620" y="10160"/>
                </a:moveTo>
                <a:cubicBezTo>
                  <a:pt x="4590415" y="5080"/>
                  <a:pt x="4601210" y="0"/>
                  <a:pt x="4511040" y="10160"/>
                </a:cubicBezTo>
                <a:cubicBezTo>
                  <a:pt x="4420870" y="20320"/>
                  <a:pt x="4216400" y="36830"/>
                  <a:pt x="4038600" y="71120"/>
                </a:cubicBezTo>
                <a:cubicBezTo>
                  <a:pt x="3860800" y="105410"/>
                  <a:pt x="3601720" y="185420"/>
                  <a:pt x="3444240" y="215900"/>
                </a:cubicBezTo>
                <a:cubicBezTo>
                  <a:pt x="3286760" y="246380"/>
                  <a:pt x="3326130" y="217170"/>
                  <a:pt x="3093720" y="254000"/>
                </a:cubicBezTo>
                <a:cubicBezTo>
                  <a:pt x="2861310" y="290830"/>
                  <a:pt x="2421890" y="403860"/>
                  <a:pt x="2049780" y="436880"/>
                </a:cubicBezTo>
                <a:cubicBezTo>
                  <a:pt x="1677670" y="469900"/>
                  <a:pt x="1202690" y="431800"/>
                  <a:pt x="861060" y="452120"/>
                </a:cubicBezTo>
                <a:cubicBezTo>
                  <a:pt x="519430" y="472440"/>
                  <a:pt x="259715" y="515620"/>
                  <a:pt x="0" y="558800"/>
                </a:cubicBezTo>
              </a:path>
            </a:pathLst>
          </a:custGeom>
          <a:noFill/>
          <a:ln w="254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40969" name="TextBox 8"/>
          <p:cNvSpPr txBox="1">
            <a:spLocks noChangeArrowheads="1"/>
          </p:cNvSpPr>
          <p:nvPr/>
        </p:nvSpPr>
        <p:spPr bwMode="auto">
          <a:xfrm>
            <a:off x="5159375" y="5849938"/>
            <a:ext cx="784225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Bedrock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7232650" y="4146550"/>
            <a:ext cx="88900" cy="215900"/>
            <a:chOff x="6535578" y="4053840"/>
            <a:chExt cx="167164" cy="228600"/>
          </a:xfrm>
        </p:grpSpPr>
        <p:sp>
          <p:nvSpPr>
            <p:cNvPr id="40998" name="Rectangle 10"/>
            <p:cNvSpPr>
              <a:spLocks noChangeArrowheads="1"/>
            </p:cNvSpPr>
            <p:nvPr/>
          </p:nvSpPr>
          <p:spPr bwMode="auto">
            <a:xfrm>
              <a:off x="6537960" y="4053840"/>
              <a:ext cx="160020" cy="22860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cxnSp>
          <p:nvCxnSpPr>
            <p:cNvPr id="40999" name="Straight Connector 14"/>
            <p:cNvCxnSpPr>
              <a:cxnSpLocks noChangeShapeType="1"/>
              <a:stCxn id="40998" idx="1"/>
              <a:endCxn id="40998" idx="3"/>
            </p:cNvCxnSpPr>
            <p:nvPr/>
          </p:nvCxnSpPr>
          <p:spPr bwMode="auto">
            <a:xfrm>
              <a:off x="6537960" y="4168140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1000" name="Straight Connector 15"/>
            <p:cNvCxnSpPr>
              <a:cxnSpLocks noChangeShapeType="1"/>
            </p:cNvCxnSpPr>
            <p:nvPr/>
          </p:nvCxnSpPr>
          <p:spPr bwMode="auto">
            <a:xfrm>
              <a:off x="6537960" y="4199096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1001" name="Straight Connector 16"/>
            <p:cNvCxnSpPr>
              <a:cxnSpLocks noChangeShapeType="1"/>
            </p:cNvCxnSpPr>
            <p:nvPr/>
          </p:nvCxnSpPr>
          <p:spPr bwMode="auto">
            <a:xfrm>
              <a:off x="6535578" y="4108609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1002" name="Straight Connector 17"/>
            <p:cNvCxnSpPr>
              <a:cxnSpLocks noChangeShapeType="1"/>
            </p:cNvCxnSpPr>
            <p:nvPr/>
          </p:nvCxnSpPr>
          <p:spPr bwMode="auto">
            <a:xfrm>
              <a:off x="6537960" y="4080034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1003" name="Straight Connector 18"/>
            <p:cNvCxnSpPr>
              <a:cxnSpLocks noChangeShapeType="1"/>
            </p:cNvCxnSpPr>
            <p:nvPr/>
          </p:nvCxnSpPr>
          <p:spPr bwMode="auto">
            <a:xfrm>
              <a:off x="6542722" y="4134803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1004" name="Straight Connector 19"/>
            <p:cNvCxnSpPr>
              <a:cxnSpLocks noChangeShapeType="1"/>
            </p:cNvCxnSpPr>
            <p:nvPr/>
          </p:nvCxnSpPr>
          <p:spPr bwMode="auto">
            <a:xfrm>
              <a:off x="6537960" y="4258628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1005" name="Straight Connector 20"/>
            <p:cNvCxnSpPr>
              <a:cxnSpLocks noChangeShapeType="1"/>
            </p:cNvCxnSpPr>
            <p:nvPr/>
          </p:nvCxnSpPr>
          <p:spPr bwMode="auto">
            <a:xfrm>
              <a:off x="6535579" y="4227671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40973" name="TextBox 27"/>
          <p:cNvSpPr txBox="1">
            <a:spLocks noChangeArrowheads="1"/>
          </p:cNvSpPr>
          <p:nvPr/>
        </p:nvSpPr>
        <p:spPr bwMode="auto">
          <a:xfrm>
            <a:off x="5973763" y="2952750"/>
            <a:ext cx="673100" cy="338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DRY</a:t>
            </a:r>
          </a:p>
        </p:txBody>
      </p: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4919663" y="4348163"/>
            <a:ext cx="87312" cy="217487"/>
            <a:chOff x="6535578" y="4053840"/>
            <a:chExt cx="167164" cy="228600"/>
          </a:xfrm>
        </p:grpSpPr>
        <p:sp>
          <p:nvSpPr>
            <p:cNvPr id="40990" name="Rectangle 29"/>
            <p:cNvSpPr>
              <a:spLocks noChangeArrowheads="1"/>
            </p:cNvSpPr>
            <p:nvPr/>
          </p:nvSpPr>
          <p:spPr bwMode="auto">
            <a:xfrm>
              <a:off x="6537960" y="4053840"/>
              <a:ext cx="160020" cy="22860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cxnSp>
          <p:nvCxnSpPr>
            <p:cNvPr id="40991" name="Straight Connector 30"/>
            <p:cNvCxnSpPr>
              <a:cxnSpLocks noChangeShapeType="1"/>
              <a:stCxn id="40990" idx="1"/>
              <a:endCxn id="40990" idx="3"/>
            </p:cNvCxnSpPr>
            <p:nvPr/>
          </p:nvCxnSpPr>
          <p:spPr bwMode="auto">
            <a:xfrm>
              <a:off x="6537960" y="4168140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92" name="Straight Connector 31"/>
            <p:cNvCxnSpPr>
              <a:cxnSpLocks noChangeShapeType="1"/>
            </p:cNvCxnSpPr>
            <p:nvPr/>
          </p:nvCxnSpPr>
          <p:spPr bwMode="auto">
            <a:xfrm>
              <a:off x="6537960" y="4199096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93" name="Straight Connector 32"/>
            <p:cNvCxnSpPr>
              <a:cxnSpLocks noChangeShapeType="1"/>
            </p:cNvCxnSpPr>
            <p:nvPr/>
          </p:nvCxnSpPr>
          <p:spPr bwMode="auto">
            <a:xfrm>
              <a:off x="6535578" y="4108609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94" name="Straight Connector 33"/>
            <p:cNvCxnSpPr>
              <a:cxnSpLocks noChangeShapeType="1"/>
            </p:cNvCxnSpPr>
            <p:nvPr/>
          </p:nvCxnSpPr>
          <p:spPr bwMode="auto">
            <a:xfrm>
              <a:off x="6537960" y="4080034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95" name="Straight Connector 34"/>
            <p:cNvCxnSpPr>
              <a:cxnSpLocks noChangeShapeType="1"/>
            </p:cNvCxnSpPr>
            <p:nvPr/>
          </p:nvCxnSpPr>
          <p:spPr bwMode="auto">
            <a:xfrm>
              <a:off x="6542722" y="4134803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96" name="Straight Connector 35"/>
            <p:cNvCxnSpPr>
              <a:cxnSpLocks noChangeShapeType="1"/>
            </p:cNvCxnSpPr>
            <p:nvPr/>
          </p:nvCxnSpPr>
          <p:spPr bwMode="auto">
            <a:xfrm>
              <a:off x="6537960" y="4258628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97" name="Straight Connector 36"/>
            <p:cNvCxnSpPr>
              <a:cxnSpLocks noChangeShapeType="1"/>
            </p:cNvCxnSpPr>
            <p:nvPr/>
          </p:nvCxnSpPr>
          <p:spPr bwMode="auto">
            <a:xfrm>
              <a:off x="6535579" y="4227671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4" name="Group 37"/>
          <p:cNvGrpSpPr>
            <a:grpSpLocks/>
          </p:cNvGrpSpPr>
          <p:nvPr/>
        </p:nvGrpSpPr>
        <p:grpSpPr bwMode="auto">
          <a:xfrm>
            <a:off x="7418388" y="5848350"/>
            <a:ext cx="87312" cy="606425"/>
            <a:chOff x="6535578" y="4053840"/>
            <a:chExt cx="167164" cy="228600"/>
          </a:xfrm>
        </p:grpSpPr>
        <p:sp>
          <p:nvSpPr>
            <p:cNvPr id="40982" name="Rectangle 38"/>
            <p:cNvSpPr>
              <a:spLocks noChangeArrowheads="1"/>
            </p:cNvSpPr>
            <p:nvPr/>
          </p:nvSpPr>
          <p:spPr bwMode="auto">
            <a:xfrm>
              <a:off x="6537960" y="4053840"/>
              <a:ext cx="160020" cy="22860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cxnSp>
          <p:nvCxnSpPr>
            <p:cNvPr id="40983" name="Straight Connector 39"/>
            <p:cNvCxnSpPr>
              <a:cxnSpLocks noChangeShapeType="1"/>
              <a:stCxn id="40982" idx="1"/>
              <a:endCxn id="40982" idx="3"/>
            </p:cNvCxnSpPr>
            <p:nvPr/>
          </p:nvCxnSpPr>
          <p:spPr bwMode="auto">
            <a:xfrm>
              <a:off x="6537960" y="4168140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84" name="Straight Connector 40"/>
            <p:cNvCxnSpPr>
              <a:cxnSpLocks noChangeShapeType="1"/>
            </p:cNvCxnSpPr>
            <p:nvPr/>
          </p:nvCxnSpPr>
          <p:spPr bwMode="auto">
            <a:xfrm>
              <a:off x="6537960" y="4199096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85" name="Straight Connector 41"/>
            <p:cNvCxnSpPr>
              <a:cxnSpLocks noChangeShapeType="1"/>
            </p:cNvCxnSpPr>
            <p:nvPr/>
          </p:nvCxnSpPr>
          <p:spPr bwMode="auto">
            <a:xfrm>
              <a:off x="6535578" y="4108609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86" name="Straight Connector 42"/>
            <p:cNvCxnSpPr>
              <a:cxnSpLocks noChangeShapeType="1"/>
            </p:cNvCxnSpPr>
            <p:nvPr/>
          </p:nvCxnSpPr>
          <p:spPr bwMode="auto">
            <a:xfrm>
              <a:off x="6537960" y="4080034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87" name="Straight Connector 43"/>
            <p:cNvCxnSpPr>
              <a:cxnSpLocks noChangeShapeType="1"/>
            </p:cNvCxnSpPr>
            <p:nvPr/>
          </p:nvCxnSpPr>
          <p:spPr bwMode="auto">
            <a:xfrm>
              <a:off x="6542722" y="4134803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88" name="Straight Connector 44"/>
            <p:cNvCxnSpPr>
              <a:cxnSpLocks noChangeShapeType="1"/>
            </p:cNvCxnSpPr>
            <p:nvPr/>
          </p:nvCxnSpPr>
          <p:spPr bwMode="auto">
            <a:xfrm>
              <a:off x="6537960" y="4258628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40989" name="Straight Connector 45"/>
            <p:cNvCxnSpPr>
              <a:cxnSpLocks noChangeShapeType="1"/>
            </p:cNvCxnSpPr>
            <p:nvPr/>
          </p:nvCxnSpPr>
          <p:spPr bwMode="auto">
            <a:xfrm>
              <a:off x="6535579" y="4227671"/>
              <a:ext cx="16002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40976" name="TextBox 46"/>
          <p:cNvSpPr txBox="1">
            <a:spLocks noChangeArrowheads="1"/>
          </p:cNvSpPr>
          <p:nvPr/>
        </p:nvSpPr>
        <p:spPr bwMode="auto">
          <a:xfrm>
            <a:off x="8229600" y="1603375"/>
            <a:ext cx="914400" cy="460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B04A0"/>
                </a:solidFill>
              </a:rPr>
              <a:t>Perched </a:t>
            </a:r>
          </a:p>
          <a:p>
            <a:pPr algn="ctr"/>
            <a:r>
              <a:rPr lang="en-US" sz="1200" b="1">
                <a:solidFill>
                  <a:srgbClr val="0B04A0"/>
                </a:solidFill>
              </a:rPr>
              <a:t>Zone</a:t>
            </a:r>
          </a:p>
        </p:txBody>
      </p:sp>
      <p:sp>
        <p:nvSpPr>
          <p:cNvPr id="40977" name="TextBox 27"/>
          <p:cNvSpPr txBox="1">
            <a:spLocks noChangeArrowheads="1"/>
          </p:cNvSpPr>
          <p:nvPr/>
        </p:nvSpPr>
        <p:spPr bwMode="auto">
          <a:xfrm>
            <a:off x="8258175" y="641350"/>
            <a:ext cx="885825" cy="338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South</a:t>
            </a:r>
          </a:p>
        </p:txBody>
      </p:sp>
      <p:sp>
        <p:nvSpPr>
          <p:cNvPr id="40978" name="TextBox 27"/>
          <p:cNvSpPr txBox="1">
            <a:spLocks noChangeArrowheads="1"/>
          </p:cNvSpPr>
          <p:nvPr/>
        </p:nvSpPr>
        <p:spPr bwMode="auto">
          <a:xfrm>
            <a:off x="427038" y="671513"/>
            <a:ext cx="885825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North</a:t>
            </a:r>
          </a:p>
        </p:txBody>
      </p:sp>
      <p:pic>
        <p:nvPicPr>
          <p:cNvPr id="4097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38625"/>
            <a:ext cx="293687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0" name="Right Arrow 44"/>
          <p:cNvSpPr>
            <a:spLocks noChangeArrowheads="1"/>
          </p:cNvSpPr>
          <p:nvPr/>
        </p:nvSpPr>
        <p:spPr bwMode="auto">
          <a:xfrm>
            <a:off x="0" y="5324475"/>
            <a:ext cx="647700" cy="244475"/>
          </a:xfrm>
          <a:prstGeom prst="rightArrow">
            <a:avLst>
              <a:gd name="adj1" fmla="val 50000"/>
              <a:gd name="adj2" fmla="val 50019"/>
            </a:avLst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cxnSp>
        <p:nvCxnSpPr>
          <p:cNvPr id="40981" name="Straight Connector 46"/>
          <p:cNvCxnSpPr>
            <a:cxnSpLocks noChangeShapeType="1"/>
          </p:cNvCxnSpPr>
          <p:nvPr/>
        </p:nvCxnSpPr>
        <p:spPr bwMode="auto">
          <a:xfrm>
            <a:off x="1847850" y="4410075"/>
            <a:ext cx="333375" cy="2190750"/>
          </a:xfrm>
          <a:prstGeom prst="lin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</p:cxnSp>
      <p:sp>
        <p:nvSpPr>
          <p:cNvPr id="46" name="Freeform 12"/>
          <p:cNvSpPr>
            <a:spLocks/>
          </p:cNvSpPr>
          <p:nvPr/>
        </p:nvSpPr>
        <p:spPr bwMode="auto">
          <a:xfrm>
            <a:off x="4568825" y="3859212"/>
            <a:ext cx="3340100" cy="80803"/>
          </a:xfrm>
          <a:custGeom>
            <a:avLst/>
            <a:gdLst>
              <a:gd name="T0" fmla="*/ 3606800 w 3606800"/>
              <a:gd name="T1" fmla="*/ 1281877 h 78846"/>
              <a:gd name="T2" fmla="*/ 2724150 w 3606800"/>
              <a:gd name="T3" fmla="*/ 377003 h 78846"/>
              <a:gd name="T4" fmla="*/ 0 w 3606800"/>
              <a:gd name="T5" fmla="*/ 11235285 h 78846"/>
              <a:gd name="T6" fmla="*/ 0 60000 65536"/>
              <a:gd name="T7" fmla="*/ 0 60000 65536"/>
              <a:gd name="T8" fmla="*/ 0 60000 65536"/>
              <a:gd name="T9" fmla="*/ 0 w 3606800"/>
              <a:gd name="T10" fmla="*/ 0 h 78846"/>
              <a:gd name="T11" fmla="*/ 3606800 w 3606800"/>
              <a:gd name="T12" fmla="*/ 78846 h 78846"/>
              <a:gd name="connsiteX0" fmla="*/ 3594100 w 3594100"/>
              <a:gd name="connsiteY0" fmla="*/ 11018 h 11018"/>
              <a:gd name="connsiteX1" fmla="*/ 2711450 w 3594100"/>
              <a:gd name="connsiteY1" fmla="*/ 4668 h 11018"/>
              <a:gd name="connsiteX2" fmla="*/ 0 w 3594100"/>
              <a:gd name="connsiteY2" fmla="*/ 0 h 11018"/>
              <a:gd name="connsiteX0" fmla="*/ 3594100 w 3594100"/>
              <a:gd name="connsiteY0" fmla="*/ 11018 h 77451"/>
              <a:gd name="connsiteX1" fmla="*/ 2711450 w 3594100"/>
              <a:gd name="connsiteY1" fmla="*/ 77451 h 77451"/>
              <a:gd name="connsiteX2" fmla="*/ 0 w 3594100"/>
              <a:gd name="connsiteY2" fmla="*/ 0 h 77451"/>
              <a:gd name="connsiteX0" fmla="*/ 3594100 w 3594100"/>
              <a:gd name="connsiteY0" fmla="*/ 99975 h 99975"/>
              <a:gd name="connsiteX1" fmla="*/ 2711450 w 3594100"/>
              <a:gd name="connsiteY1" fmla="*/ 77451 h 99975"/>
              <a:gd name="connsiteX2" fmla="*/ 0 w 3594100"/>
              <a:gd name="connsiteY2" fmla="*/ 0 h 99975"/>
              <a:gd name="connsiteX0" fmla="*/ 3594100 w 3594100"/>
              <a:gd name="connsiteY0" fmla="*/ 99975 h 99975"/>
              <a:gd name="connsiteX1" fmla="*/ 2774950 w 3594100"/>
              <a:gd name="connsiteY1" fmla="*/ 45103 h 99975"/>
              <a:gd name="connsiteX2" fmla="*/ 0 w 3594100"/>
              <a:gd name="connsiteY2" fmla="*/ 0 h 99975"/>
              <a:gd name="connsiteX0" fmla="*/ 3365500 w 3365500"/>
              <a:gd name="connsiteY0" fmla="*/ 35279 h 45103"/>
              <a:gd name="connsiteX1" fmla="*/ 2774950 w 3365500"/>
              <a:gd name="connsiteY1" fmla="*/ 45103 h 45103"/>
              <a:gd name="connsiteX2" fmla="*/ 0 w 3365500"/>
              <a:gd name="connsiteY2" fmla="*/ 0 h 45103"/>
              <a:gd name="connsiteX0" fmla="*/ 3365500 w 3365500"/>
              <a:gd name="connsiteY0" fmla="*/ 35279 h 57620"/>
              <a:gd name="connsiteX1" fmla="*/ 3317875 w 3365500"/>
              <a:gd name="connsiteY1" fmla="*/ 57620 h 57620"/>
              <a:gd name="connsiteX2" fmla="*/ 2774950 w 3365500"/>
              <a:gd name="connsiteY2" fmla="*/ 45103 h 57620"/>
              <a:gd name="connsiteX3" fmla="*/ 0 w 3365500"/>
              <a:gd name="connsiteY3" fmla="*/ 0 h 57620"/>
              <a:gd name="connsiteX0" fmla="*/ 3365500 w 3365500"/>
              <a:gd name="connsiteY0" fmla="*/ 35279 h 45103"/>
              <a:gd name="connsiteX1" fmla="*/ 2774950 w 3365500"/>
              <a:gd name="connsiteY1" fmla="*/ 45103 h 45103"/>
              <a:gd name="connsiteX2" fmla="*/ 0 w 3365500"/>
              <a:gd name="connsiteY2" fmla="*/ 0 h 45103"/>
              <a:gd name="connsiteX0" fmla="*/ 3340100 w 3340100"/>
              <a:gd name="connsiteY0" fmla="*/ 51453 h 51453"/>
              <a:gd name="connsiteX1" fmla="*/ 2774950 w 3340100"/>
              <a:gd name="connsiteY1" fmla="*/ 45103 h 51453"/>
              <a:gd name="connsiteX2" fmla="*/ 0 w 3340100"/>
              <a:gd name="connsiteY2" fmla="*/ 0 h 51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40100" h="51453">
                <a:moveTo>
                  <a:pt x="3340100" y="51453"/>
                </a:moveTo>
                <a:lnTo>
                  <a:pt x="2774950" y="45103"/>
                </a:lnTo>
                <a:lnTo>
                  <a:pt x="0" y="0"/>
                </a:lnTo>
              </a:path>
            </a:pathLst>
          </a:custGeom>
          <a:noFill/>
          <a:ln w="22225" cap="flat" cmpd="sng" algn="ctr">
            <a:solidFill>
              <a:srgbClr val="0B04A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47" name="Isosceles Triangle 46"/>
          <p:cNvSpPr/>
          <p:nvPr/>
        </p:nvSpPr>
        <p:spPr bwMode="auto">
          <a:xfrm>
            <a:off x="5539922" y="3758475"/>
            <a:ext cx="114300" cy="146050"/>
          </a:xfrm>
          <a:prstGeom prst="triangle">
            <a:avLst/>
          </a:prstGeom>
          <a:solidFill>
            <a:srgbClr val="0B04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10800000"/>
            </a:camera>
            <a:lightRig rig="threePt" dir="t"/>
          </a:scene3d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0775" y="1044575"/>
            <a:ext cx="8023225" cy="58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itle 1"/>
          <p:cNvSpPr>
            <a:spLocks noGrp="1"/>
          </p:cNvSpPr>
          <p:nvPr>
            <p:ph type="ctrTitle"/>
          </p:nvPr>
        </p:nvSpPr>
        <p:spPr>
          <a:xfrm>
            <a:off x="254000" y="177800"/>
            <a:ext cx="84582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Coliseum 1,4-Dioxane Results</a:t>
            </a:r>
          </a:p>
        </p:txBody>
      </p:sp>
      <p:sp>
        <p:nvSpPr>
          <p:cNvPr id="41988" name="Freeform 10"/>
          <p:cNvSpPr>
            <a:spLocks/>
          </p:cNvSpPr>
          <p:nvPr/>
        </p:nvSpPr>
        <p:spPr bwMode="auto">
          <a:xfrm>
            <a:off x="525463" y="1714500"/>
            <a:ext cx="6500812" cy="1866900"/>
          </a:xfrm>
          <a:custGeom>
            <a:avLst/>
            <a:gdLst>
              <a:gd name="T0" fmla="*/ 3052907 w 6499860"/>
              <a:gd name="T1" fmla="*/ 22860 h 1866900"/>
              <a:gd name="T2" fmla="*/ 3922992 w 6499860"/>
              <a:gd name="T3" fmla="*/ 22860 h 1866900"/>
              <a:gd name="T4" fmla="*/ 4106161 w 6499860"/>
              <a:gd name="T5" fmla="*/ 22860 h 1866900"/>
              <a:gd name="T6" fmla="*/ 4067995 w 6499860"/>
              <a:gd name="T7" fmla="*/ 114300 h 1866900"/>
              <a:gd name="T8" fmla="*/ 4098530 w 6499860"/>
              <a:gd name="T9" fmla="*/ 167640 h 1866900"/>
              <a:gd name="T10" fmla="*/ 4098530 w 6499860"/>
              <a:gd name="T11" fmla="*/ 205740 h 1866900"/>
              <a:gd name="T12" fmla="*/ 4205397 w 6499860"/>
              <a:gd name="T13" fmla="*/ 297180 h 1866900"/>
              <a:gd name="T14" fmla="*/ 4441971 w 6499860"/>
              <a:gd name="T15" fmla="*/ 335280 h 1866900"/>
              <a:gd name="T16" fmla="*/ 4701489 w 6499860"/>
              <a:gd name="T17" fmla="*/ 464820 h 1866900"/>
              <a:gd name="T18" fmla="*/ 4877015 w 6499860"/>
              <a:gd name="T19" fmla="*/ 335280 h 1866900"/>
              <a:gd name="T20" fmla="*/ 5411293 w 6499860"/>
              <a:gd name="T21" fmla="*/ 236220 h 1866900"/>
              <a:gd name="T22" fmla="*/ 6510333 w 6499860"/>
              <a:gd name="T23" fmla="*/ 251460 h 1866900"/>
              <a:gd name="T24" fmla="*/ 6372953 w 6499860"/>
              <a:gd name="T25" fmla="*/ 548640 h 1866900"/>
              <a:gd name="T26" fmla="*/ 6502692 w 6499860"/>
              <a:gd name="T27" fmla="*/ 982980 h 1866900"/>
              <a:gd name="T28" fmla="*/ 6273719 w 6499860"/>
              <a:gd name="T29" fmla="*/ 1516380 h 1866900"/>
              <a:gd name="T30" fmla="*/ 6464527 w 6499860"/>
              <a:gd name="T31" fmla="*/ 1866900 h 1866900"/>
              <a:gd name="T32" fmla="*/ 5876861 w 6499860"/>
              <a:gd name="T33" fmla="*/ 1790700 h 1866900"/>
              <a:gd name="T34" fmla="*/ 4922821 w 6499860"/>
              <a:gd name="T35" fmla="*/ 1714500 h 1866900"/>
              <a:gd name="T36" fmla="*/ 4663303 w 6499860"/>
              <a:gd name="T37" fmla="*/ 1524000 h 1866900"/>
              <a:gd name="T38" fmla="*/ 3877190 w 6499860"/>
              <a:gd name="T39" fmla="*/ 1310640 h 1866900"/>
              <a:gd name="T40" fmla="*/ 3777973 w 6499860"/>
              <a:gd name="T41" fmla="*/ 1280160 h 1866900"/>
              <a:gd name="T42" fmla="*/ 3755076 w 6499860"/>
              <a:gd name="T43" fmla="*/ 1272540 h 1866900"/>
              <a:gd name="T44" fmla="*/ 3716920 w 6499860"/>
              <a:gd name="T45" fmla="*/ 1264920 h 1866900"/>
              <a:gd name="T46" fmla="*/ 2991858 w 6499860"/>
              <a:gd name="T47" fmla="*/ 922020 h 1866900"/>
              <a:gd name="T48" fmla="*/ 2915527 w 6499860"/>
              <a:gd name="T49" fmla="*/ 922020 h 1866900"/>
              <a:gd name="T50" fmla="*/ 2144674 w 6499860"/>
              <a:gd name="T51" fmla="*/ 929640 h 1866900"/>
              <a:gd name="T52" fmla="*/ 2007291 w 6499860"/>
              <a:gd name="T53" fmla="*/ 929640 h 1866900"/>
              <a:gd name="T54" fmla="*/ 1228800 w 6499860"/>
              <a:gd name="T55" fmla="*/ 906780 h 1866900"/>
              <a:gd name="T56" fmla="*/ 1121944 w 6499860"/>
              <a:gd name="T57" fmla="*/ 891540 h 1866900"/>
              <a:gd name="T58" fmla="*/ 1068523 w 6499860"/>
              <a:gd name="T59" fmla="*/ 883920 h 1866900"/>
              <a:gd name="T60" fmla="*/ 198439 w 6499860"/>
              <a:gd name="T61" fmla="*/ 868680 h 1866900"/>
              <a:gd name="T62" fmla="*/ 0 w 6499860"/>
              <a:gd name="T63" fmla="*/ 685800 h 1866900"/>
              <a:gd name="T64" fmla="*/ 68690 w 6499860"/>
              <a:gd name="T65" fmla="*/ 678180 h 1866900"/>
              <a:gd name="T66" fmla="*/ 656376 w 6499860"/>
              <a:gd name="T67" fmla="*/ 541020 h 1866900"/>
              <a:gd name="T68" fmla="*/ 1160110 w 6499860"/>
              <a:gd name="T69" fmla="*/ 533400 h 1866900"/>
              <a:gd name="T70" fmla="*/ 1763058 w 6499860"/>
              <a:gd name="T71" fmla="*/ 320040 h 1866900"/>
              <a:gd name="T72" fmla="*/ 2114148 w 6499860"/>
              <a:gd name="T73" fmla="*/ 60960 h 1866900"/>
              <a:gd name="T74" fmla="*/ 2885003 w 6499860"/>
              <a:gd name="T75" fmla="*/ 0 h 1866900"/>
              <a:gd name="T76" fmla="*/ 2961322 w 6499860"/>
              <a:gd name="T77" fmla="*/ 0 h 1866900"/>
              <a:gd name="T78" fmla="*/ 3617694 w 6499860"/>
              <a:gd name="T79" fmla="*/ 0 h 1866900"/>
              <a:gd name="T80" fmla="*/ 3900091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41989" name="TextBox 14"/>
          <p:cNvSpPr txBox="1">
            <a:spLocks noChangeArrowheads="1"/>
          </p:cNvSpPr>
          <p:nvPr/>
        </p:nvSpPr>
        <p:spPr bwMode="auto">
          <a:xfrm>
            <a:off x="6332538" y="4092575"/>
            <a:ext cx="808037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>
                <a:solidFill>
                  <a:srgbClr val="FF0000"/>
                </a:solidFill>
              </a:rPr>
              <a:t>MW-12-21</a:t>
            </a:r>
          </a:p>
        </p:txBody>
      </p:sp>
      <p:pic>
        <p:nvPicPr>
          <p:cNvPr id="4199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2216064"/>
            <a:ext cx="1533525" cy="3343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1" name="TextBox 14"/>
          <p:cNvSpPr txBox="1">
            <a:spLocks noChangeArrowheads="1"/>
          </p:cNvSpPr>
          <p:nvPr/>
        </p:nvSpPr>
        <p:spPr bwMode="auto">
          <a:xfrm>
            <a:off x="3951288" y="4279900"/>
            <a:ext cx="819150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>
                <a:solidFill>
                  <a:srgbClr val="FF0000"/>
                </a:solidFill>
              </a:rPr>
              <a:t>MW-12-20</a:t>
            </a:r>
          </a:p>
        </p:txBody>
      </p:sp>
      <p:sp>
        <p:nvSpPr>
          <p:cNvPr id="41992" name="TextBox 11"/>
          <p:cNvSpPr txBox="1">
            <a:spLocks noChangeArrowheads="1"/>
          </p:cNvSpPr>
          <p:nvPr/>
        </p:nvSpPr>
        <p:spPr bwMode="auto">
          <a:xfrm>
            <a:off x="5124450" y="5792788"/>
            <a:ext cx="695325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Bedrock</a:t>
            </a:r>
          </a:p>
        </p:txBody>
      </p:sp>
      <p:sp>
        <p:nvSpPr>
          <p:cNvPr id="41993" name="Freeform 12"/>
          <p:cNvSpPr>
            <a:spLocks/>
          </p:cNvSpPr>
          <p:nvPr/>
        </p:nvSpPr>
        <p:spPr bwMode="auto">
          <a:xfrm>
            <a:off x="4568825" y="3808412"/>
            <a:ext cx="3340100" cy="80803"/>
          </a:xfrm>
          <a:custGeom>
            <a:avLst/>
            <a:gdLst>
              <a:gd name="T0" fmla="*/ 3606800 w 3606800"/>
              <a:gd name="T1" fmla="*/ 1281877 h 78846"/>
              <a:gd name="T2" fmla="*/ 2724150 w 3606800"/>
              <a:gd name="T3" fmla="*/ 377003 h 78846"/>
              <a:gd name="T4" fmla="*/ 0 w 3606800"/>
              <a:gd name="T5" fmla="*/ 11235285 h 78846"/>
              <a:gd name="T6" fmla="*/ 0 60000 65536"/>
              <a:gd name="T7" fmla="*/ 0 60000 65536"/>
              <a:gd name="T8" fmla="*/ 0 60000 65536"/>
              <a:gd name="T9" fmla="*/ 0 w 3606800"/>
              <a:gd name="T10" fmla="*/ 0 h 78846"/>
              <a:gd name="T11" fmla="*/ 3606800 w 3606800"/>
              <a:gd name="T12" fmla="*/ 78846 h 78846"/>
              <a:gd name="connsiteX0" fmla="*/ 3594100 w 3594100"/>
              <a:gd name="connsiteY0" fmla="*/ 11018 h 11018"/>
              <a:gd name="connsiteX1" fmla="*/ 2711450 w 3594100"/>
              <a:gd name="connsiteY1" fmla="*/ 4668 h 11018"/>
              <a:gd name="connsiteX2" fmla="*/ 0 w 3594100"/>
              <a:gd name="connsiteY2" fmla="*/ 0 h 11018"/>
              <a:gd name="connsiteX0" fmla="*/ 3594100 w 3594100"/>
              <a:gd name="connsiteY0" fmla="*/ 11018 h 77451"/>
              <a:gd name="connsiteX1" fmla="*/ 2711450 w 3594100"/>
              <a:gd name="connsiteY1" fmla="*/ 77451 h 77451"/>
              <a:gd name="connsiteX2" fmla="*/ 0 w 3594100"/>
              <a:gd name="connsiteY2" fmla="*/ 0 h 77451"/>
              <a:gd name="connsiteX0" fmla="*/ 3594100 w 3594100"/>
              <a:gd name="connsiteY0" fmla="*/ 99975 h 99975"/>
              <a:gd name="connsiteX1" fmla="*/ 2711450 w 3594100"/>
              <a:gd name="connsiteY1" fmla="*/ 77451 h 99975"/>
              <a:gd name="connsiteX2" fmla="*/ 0 w 3594100"/>
              <a:gd name="connsiteY2" fmla="*/ 0 h 99975"/>
              <a:gd name="connsiteX0" fmla="*/ 3594100 w 3594100"/>
              <a:gd name="connsiteY0" fmla="*/ 99975 h 99975"/>
              <a:gd name="connsiteX1" fmla="*/ 2774950 w 3594100"/>
              <a:gd name="connsiteY1" fmla="*/ 45103 h 99975"/>
              <a:gd name="connsiteX2" fmla="*/ 0 w 3594100"/>
              <a:gd name="connsiteY2" fmla="*/ 0 h 99975"/>
              <a:gd name="connsiteX0" fmla="*/ 3365500 w 3365500"/>
              <a:gd name="connsiteY0" fmla="*/ 35279 h 45103"/>
              <a:gd name="connsiteX1" fmla="*/ 2774950 w 3365500"/>
              <a:gd name="connsiteY1" fmla="*/ 45103 h 45103"/>
              <a:gd name="connsiteX2" fmla="*/ 0 w 3365500"/>
              <a:gd name="connsiteY2" fmla="*/ 0 h 45103"/>
              <a:gd name="connsiteX0" fmla="*/ 3365500 w 3365500"/>
              <a:gd name="connsiteY0" fmla="*/ 35279 h 57620"/>
              <a:gd name="connsiteX1" fmla="*/ 3317875 w 3365500"/>
              <a:gd name="connsiteY1" fmla="*/ 57620 h 57620"/>
              <a:gd name="connsiteX2" fmla="*/ 2774950 w 3365500"/>
              <a:gd name="connsiteY2" fmla="*/ 45103 h 57620"/>
              <a:gd name="connsiteX3" fmla="*/ 0 w 3365500"/>
              <a:gd name="connsiteY3" fmla="*/ 0 h 57620"/>
              <a:gd name="connsiteX0" fmla="*/ 3365500 w 3365500"/>
              <a:gd name="connsiteY0" fmla="*/ 35279 h 45103"/>
              <a:gd name="connsiteX1" fmla="*/ 2774950 w 3365500"/>
              <a:gd name="connsiteY1" fmla="*/ 45103 h 45103"/>
              <a:gd name="connsiteX2" fmla="*/ 0 w 3365500"/>
              <a:gd name="connsiteY2" fmla="*/ 0 h 45103"/>
              <a:gd name="connsiteX0" fmla="*/ 3340100 w 3340100"/>
              <a:gd name="connsiteY0" fmla="*/ 51453 h 51453"/>
              <a:gd name="connsiteX1" fmla="*/ 2774950 w 3340100"/>
              <a:gd name="connsiteY1" fmla="*/ 45103 h 51453"/>
              <a:gd name="connsiteX2" fmla="*/ 0 w 3340100"/>
              <a:gd name="connsiteY2" fmla="*/ 0 h 51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40100" h="51453">
                <a:moveTo>
                  <a:pt x="3340100" y="51453"/>
                </a:moveTo>
                <a:lnTo>
                  <a:pt x="2774950" y="45103"/>
                </a:lnTo>
                <a:lnTo>
                  <a:pt x="0" y="0"/>
                </a:lnTo>
              </a:path>
            </a:pathLst>
          </a:custGeom>
          <a:noFill/>
          <a:ln w="22225" cap="flat" cmpd="sng" algn="ctr">
            <a:solidFill>
              <a:srgbClr val="0B04A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14" name="Isosceles Triangle 13"/>
          <p:cNvSpPr/>
          <p:nvPr/>
        </p:nvSpPr>
        <p:spPr bwMode="auto">
          <a:xfrm>
            <a:off x="5539922" y="3707675"/>
            <a:ext cx="114300" cy="146050"/>
          </a:xfrm>
          <a:prstGeom prst="triangle">
            <a:avLst/>
          </a:prstGeom>
          <a:solidFill>
            <a:srgbClr val="0B04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10800000"/>
            </a:camera>
            <a:lightRig rig="threePt" dir="t"/>
          </a:scene3d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41995" name="TextBox 20"/>
          <p:cNvSpPr txBox="1">
            <a:spLocks noChangeArrowheads="1"/>
          </p:cNvSpPr>
          <p:nvPr/>
        </p:nvSpPr>
        <p:spPr bwMode="auto">
          <a:xfrm>
            <a:off x="6026150" y="2728913"/>
            <a:ext cx="696913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DRY</a:t>
            </a:r>
          </a:p>
        </p:txBody>
      </p:sp>
      <p:sp>
        <p:nvSpPr>
          <p:cNvPr id="41996" name="TextBox 22"/>
          <p:cNvSpPr txBox="1">
            <a:spLocks noChangeArrowheads="1"/>
          </p:cNvSpPr>
          <p:nvPr/>
        </p:nvSpPr>
        <p:spPr bwMode="auto">
          <a:xfrm>
            <a:off x="8343900" y="1479550"/>
            <a:ext cx="800100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B04A0"/>
                </a:solidFill>
              </a:rPr>
              <a:t>Perched </a:t>
            </a:r>
          </a:p>
          <a:p>
            <a:pPr algn="ctr"/>
            <a:r>
              <a:rPr lang="en-US" sz="1200" b="1">
                <a:solidFill>
                  <a:srgbClr val="0B04A0"/>
                </a:solidFill>
              </a:rPr>
              <a:t>Zone</a:t>
            </a:r>
          </a:p>
        </p:txBody>
      </p:sp>
      <p:sp>
        <p:nvSpPr>
          <p:cNvPr id="41997" name="TextBox 14"/>
          <p:cNvSpPr txBox="1">
            <a:spLocks noChangeArrowheads="1"/>
          </p:cNvSpPr>
          <p:nvPr/>
        </p:nvSpPr>
        <p:spPr bwMode="auto">
          <a:xfrm>
            <a:off x="6477000" y="6005513"/>
            <a:ext cx="884238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>
                <a:solidFill>
                  <a:srgbClr val="FF0000"/>
                </a:solidFill>
              </a:rPr>
              <a:t>MW-91-5</a:t>
            </a:r>
          </a:p>
        </p:txBody>
      </p:sp>
      <p:sp>
        <p:nvSpPr>
          <p:cNvPr id="41998" name="Freeform 7"/>
          <p:cNvSpPr>
            <a:spLocks/>
          </p:cNvSpPr>
          <p:nvPr/>
        </p:nvSpPr>
        <p:spPr bwMode="auto">
          <a:xfrm>
            <a:off x="4265613" y="5573713"/>
            <a:ext cx="4443412" cy="122237"/>
          </a:xfrm>
          <a:custGeom>
            <a:avLst/>
            <a:gdLst>
              <a:gd name="T0" fmla="*/ 3229881 w 4601210"/>
              <a:gd name="T1" fmla="*/ 0 h 558800"/>
              <a:gd name="T2" fmla="*/ 3181511 w 4601210"/>
              <a:gd name="T3" fmla="*/ 0 h 558800"/>
              <a:gd name="T4" fmla="*/ 2848311 w 4601210"/>
              <a:gd name="T5" fmla="*/ 0 h 558800"/>
              <a:gd name="T6" fmla="*/ 2429128 w 4601210"/>
              <a:gd name="T7" fmla="*/ 0 h 558800"/>
              <a:gd name="T8" fmla="*/ 2181917 w 4601210"/>
              <a:gd name="T9" fmla="*/ 0 h 558800"/>
              <a:gd name="T10" fmla="*/ 1445655 w 4601210"/>
              <a:gd name="T11" fmla="*/ 0 h 558800"/>
              <a:gd name="T12" fmla="*/ 607284 w 4601210"/>
              <a:gd name="T13" fmla="*/ 0 h 558800"/>
              <a:gd name="T14" fmla="*/ 0 w 4601210"/>
              <a:gd name="T15" fmla="*/ 0 h 5588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601210"/>
              <a:gd name="T25" fmla="*/ 0 h 558800"/>
              <a:gd name="T26" fmla="*/ 4601210 w 4601210"/>
              <a:gd name="T27" fmla="*/ 558800 h 5588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601210" h="558800">
                <a:moveTo>
                  <a:pt x="4579620" y="10160"/>
                </a:moveTo>
                <a:cubicBezTo>
                  <a:pt x="4590415" y="5080"/>
                  <a:pt x="4601210" y="0"/>
                  <a:pt x="4511040" y="10160"/>
                </a:cubicBezTo>
                <a:cubicBezTo>
                  <a:pt x="4420870" y="20320"/>
                  <a:pt x="4216400" y="36830"/>
                  <a:pt x="4038600" y="71120"/>
                </a:cubicBezTo>
                <a:cubicBezTo>
                  <a:pt x="3860800" y="105410"/>
                  <a:pt x="3601720" y="185420"/>
                  <a:pt x="3444240" y="215900"/>
                </a:cubicBezTo>
                <a:cubicBezTo>
                  <a:pt x="3286760" y="246380"/>
                  <a:pt x="3326130" y="217170"/>
                  <a:pt x="3093720" y="254000"/>
                </a:cubicBezTo>
                <a:cubicBezTo>
                  <a:pt x="2861310" y="290830"/>
                  <a:pt x="2421890" y="403860"/>
                  <a:pt x="2049780" y="436880"/>
                </a:cubicBezTo>
                <a:cubicBezTo>
                  <a:pt x="1677670" y="469900"/>
                  <a:pt x="1202690" y="431800"/>
                  <a:pt x="861060" y="452120"/>
                </a:cubicBezTo>
                <a:cubicBezTo>
                  <a:pt x="519430" y="472440"/>
                  <a:pt x="259715" y="515620"/>
                  <a:pt x="0" y="558800"/>
                </a:cubicBezTo>
              </a:path>
            </a:pathLst>
          </a:custGeom>
          <a:noFill/>
          <a:ln w="254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41999" name="TextBox 27"/>
          <p:cNvSpPr txBox="1">
            <a:spLocks noChangeArrowheads="1"/>
          </p:cNvSpPr>
          <p:nvPr/>
        </p:nvSpPr>
        <p:spPr bwMode="auto">
          <a:xfrm>
            <a:off x="8258175" y="641350"/>
            <a:ext cx="885825" cy="338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South</a:t>
            </a:r>
          </a:p>
        </p:txBody>
      </p:sp>
      <p:sp>
        <p:nvSpPr>
          <p:cNvPr id="42000" name="TextBox 27"/>
          <p:cNvSpPr txBox="1">
            <a:spLocks noChangeArrowheads="1"/>
          </p:cNvSpPr>
          <p:nvPr/>
        </p:nvSpPr>
        <p:spPr bwMode="auto">
          <a:xfrm>
            <a:off x="427038" y="671513"/>
            <a:ext cx="885825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North</a:t>
            </a:r>
          </a:p>
        </p:txBody>
      </p:sp>
      <p:cxnSp>
        <p:nvCxnSpPr>
          <p:cNvPr id="42001" name="Straight Arrow Connector 21"/>
          <p:cNvCxnSpPr>
            <a:cxnSpLocks noChangeShapeType="1"/>
          </p:cNvCxnSpPr>
          <p:nvPr/>
        </p:nvCxnSpPr>
        <p:spPr bwMode="auto">
          <a:xfrm flipV="1">
            <a:off x="647700" y="5448300"/>
            <a:ext cx="485775" cy="85725"/>
          </a:xfrm>
          <a:prstGeom prst="straightConnector1">
            <a:avLst/>
          </a:prstGeom>
          <a:noFill/>
          <a:ln w="9525" algn="ctr">
            <a:noFill/>
            <a:round/>
            <a:headEnd/>
            <a:tailEnd type="arrow" w="med" len="med"/>
          </a:ln>
        </p:spPr>
      </p:cxnSp>
      <p:sp>
        <p:nvSpPr>
          <p:cNvPr id="42002" name="TextBox 17"/>
          <p:cNvSpPr txBox="1">
            <a:spLocks noChangeArrowheads="1"/>
          </p:cNvSpPr>
          <p:nvPr/>
        </p:nvSpPr>
        <p:spPr bwMode="auto">
          <a:xfrm>
            <a:off x="7389813" y="2066925"/>
            <a:ext cx="873125" cy="2476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82 µg/L</a:t>
            </a:r>
          </a:p>
        </p:txBody>
      </p:sp>
      <p:sp>
        <p:nvSpPr>
          <p:cNvPr id="42003" name="TextBox 18"/>
          <p:cNvSpPr txBox="1">
            <a:spLocks noChangeArrowheads="1"/>
          </p:cNvSpPr>
          <p:nvPr/>
        </p:nvSpPr>
        <p:spPr bwMode="auto">
          <a:xfrm>
            <a:off x="7442200" y="4089400"/>
            <a:ext cx="992188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380/480 µg/L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25" y="3344879"/>
            <a:ext cx="9161125" cy="3275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itle 1"/>
          <p:cNvSpPr>
            <a:spLocks noGrp="1"/>
          </p:cNvSpPr>
          <p:nvPr>
            <p:ph type="ctrTitle"/>
          </p:nvPr>
        </p:nvSpPr>
        <p:spPr>
          <a:xfrm>
            <a:off x="152400" y="38100"/>
            <a:ext cx="8458200" cy="609600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Regional 1,4-Dioxane</a:t>
            </a:r>
          </a:p>
        </p:txBody>
      </p:sp>
      <p:sp>
        <p:nvSpPr>
          <p:cNvPr id="43012" name="Subtitle 23"/>
          <p:cNvSpPr>
            <a:spLocks noGrp="1"/>
          </p:cNvSpPr>
          <p:nvPr>
            <p:ph type="subTitle" idx="1"/>
          </p:nvPr>
        </p:nvSpPr>
        <p:spPr>
          <a:xfrm>
            <a:off x="3175000" y="1068388"/>
            <a:ext cx="4508500" cy="830997"/>
          </a:xfrm>
        </p:spPr>
        <p:txBody>
          <a:bodyPr>
            <a:spAutoFit/>
          </a:bodyPr>
          <a:lstStyle/>
          <a:p>
            <a:pPr marL="273050" indent="-273050">
              <a:buFontTx/>
              <a:buChar char="•"/>
            </a:pPr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No deep groundwater data from Adams Plating</a:t>
            </a:r>
          </a:p>
        </p:txBody>
      </p:sp>
      <p:sp>
        <p:nvSpPr>
          <p:cNvPr id="43013" name="Freeform 10"/>
          <p:cNvSpPr>
            <a:spLocks/>
          </p:cNvSpPr>
          <p:nvPr/>
        </p:nvSpPr>
        <p:spPr bwMode="auto">
          <a:xfrm>
            <a:off x="525463" y="1714500"/>
            <a:ext cx="6500812" cy="1866900"/>
          </a:xfrm>
          <a:custGeom>
            <a:avLst/>
            <a:gdLst>
              <a:gd name="T0" fmla="*/ 3050231 w 6499860"/>
              <a:gd name="T1" fmla="*/ 22860 h 1866900"/>
              <a:gd name="T2" fmla="*/ 3919548 w 6499860"/>
              <a:gd name="T3" fmla="*/ 22860 h 1866900"/>
              <a:gd name="T4" fmla="*/ 4102561 w 6499860"/>
              <a:gd name="T5" fmla="*/ 22860 h 1866900"/>
              <a:gd name="T6" fmla="*/ 4064431 w 6499860"/>
              <a:gd name="T7" fmla="*/ 114300 h 1866900"/>
              <a:gd name="T8" fmla="*/ 4094931 w 6499860"/>
              <a:gd name="T9" fmla="*/ 167640 h 1866900"/>
              <a:gd name="T10" fmla="*/ 4094931 w 6499860"/>
              <a:gd name="T11" fmla="*/ 205740 h 1866900"/>
              <a:gd name="T12" fmla="*/ 4201700 w 6499860"/>
              <a:gd name="T13" fmla="*/ 297180 h 1866900"/>
              <a:gd name="T14" fmla="*/ 4438083 w 6499860"/>
              <a:gd name="T15" fmla="*/ 335280 h 1866900"/>
              <a:gd name="T16" fmla="*/ 4697360 w 6499860"/>
              <a:gd name="T17" fmla="*/ 464820 h 1866900"/>
              <a:gd name="T18" fmla="*/ 4872742 w 6499860"/>
              <a:gd name="T19" fmla="*/ 335280 h 1866900"/>
              <a:gd name="T20" fmla="*/ 5406540 w 6499860"/>
              <a:gd name="T21" fmla="*/ 236220 h 1866900"/>
              <a:gd name="T22" fmla="*/ 6504621 w 6499860"/>
              <a:gd name="T23" fmla="*/ 251460 h 1866900"/>
              <a:gd name="T24" fmla="*/ 6367360 w 6499860"/>
              <a:gd name="T25" fmla="*/ 548640 h 1866900"/>
              <a:gd name="T26" fmla="*/ 6496983 w 6499860"/>
              <a:gd name="T27" fmla="*/ 982980 h 1866900"/>
              <a:gd name="T28" fmla="*/ 6268222 w 6499860"/>
              <a:gd name="T29" fmla="*/ 1516380 h 1866900"/>
              <a:gd name="T30" fmla="*/ 6458862 w 6499860"/>
              <a:gd name="T31" fmla="*/ 1866900 h 1866900"/>
              <a:gd name="T32" fmla="*/ 5871700 w 6499860"/>
              <a:gd name="T33" fmla="*/ 1790700 h 1866900"/>
              <a:gd name="T34" fmla="*/ 4918501 w 6499860"/>
              <a:gd name="T35" fmla="*/ 1714500 h 1866900"/>
              <a:gd name="T36" fmla="*/ 4659223 w 6499860"/>
              <a:gd name="T37" fmla="*/ 1524000 h 1866900"/>
              <a:gd name="T38" fmla="*/ 3873791 w 6499860"/>
              <a:gd name="T39" fmla="*/ 1310640 h 1866900"/>
              <a:gd name="T40" fmla="*/ 3774661 w 6499860"/>
              <a:gd name="T41" fmla="*/ 1280160 h 1866900"/>
              <a:gd name="T42" fmla="*/ 3751781 w 6499860"/>
              <a:gd name="T43" fmla="*/ 1272540 h 1866900"/>
              <a:gd name="T44" fmla="*/ 3713656 w 6499860"/>
              <a:gd name="T45" fmla="*/ 1264920 h 1866900"/>
              <a:gd name="T46" fmla="*/ 2989230 w 6499860"/>
              <a:gd name="T47" fmla="*/ 922020 h 1866900"/>
              <a:gd name="T48" fmla="*/ 2912971 w 6499860"/>
              <a:gd name="T49" fmla="*/ 922020 h 1866900"/>
              <a:gd name="T50" fmla="*/ 2142790 w 6499860"/>
              <a:gd name="T51" fmla="*/ 929640 h 1866900"/>
              <a:gd name="T52" fmla="*/ 2005527 w 6499860"/>
              <a:gd name="T53" fmla="*/ 929640 h 1866900"/>
              <a:gd name="T54" fmla="*/ 1227720 w 6499860"/>
              <a:gd name="T55" fmla="*/ 906780 h 1866900"/>
              <a:gd name="T56" fmla="*/ 1120960 w 6499860"/>
              <a:gd name="T57" fmla="*/ 891540 h 1866900"/>
              <a:gd name="T58" fmla="*/ 1067581 w 6499860"/>
              <a:gd name="T59" fmla="*/ 883920 h 1866900"/>
              <a:gd name="T60" fmla="*/ 198265 w 6499860"/>
              <a:gd name="T61" fmla="*/ 868680 h 1866900"/>
              <a:gd name="T62" fmla="*/ 0 w 6499860"/>
              <a:gd name="T63" fmla="*/ 685800 h 1866900"/>
              <a:gd name="T64" fmla="*/ 68630 w 6499860"/>
              <a:gd name="T65" fmla="*/ 678180 h 1866900"/>
              <a:gd name="T66" fmla="*/ 655800 w 6499860"/>
              <a:gd name="T67" fmla="*/ 541020 h 1866900"/>
              <a:gd name="T68" fmla="*/ 1159090 w 6499860"/>
              <a:gd name="T69" fmla="*/ 533400 h 1866900"/>
              <a:gd name="T70" fmla="*/ 1761510 w 6499860"/>
              <a:gd name="T71" fmla="*/ 320040 h 1866900"/>
              <a:gd name="T72" fmla="*/ 2112288 w 6499860"/>
              <a:gd name="T73" fmla="*/ 60960 h 1866900"/>
              <a:gd name="T74" fmla="*/ 2882470 w 6499860"/>
              <a:gd name="T75" fmla="*/ 0 h 1866900"/>
              <a:gd name="T76" fmla="*/ 2958721 w 6499860"/>
              <a:gd name="T77" fmla="*/ 0 h 1866900"/>
              <a:gd name="T78" fmla="*/ 3614521 w 6499860"/>
              <a:gd name="T79" fmla="*/ 0 h 1866900"/>
              <a:gd name="T80" fmla="*/ 3896670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pic>
        <p:nvPicPr>
          <p:cNvPr id="43014" name="Picture 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0225"/>
            <a:ext cx="27432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5" name="TextBox 27"/>
          <p:cNvSpPr txBox="1">
            <a:spLocks noChangeArrowheads="1"/>
          </p:cNvSpPr>
          <p:nvPr/>
        </p:nvSpPr>
        <p:spPr bwMode="auto">
          <a:xfrm>
            <a:off x="8258175" y="2935288"/>
            <a:ext cx="885825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South</a:t>
            </a:r>
          </a:p>
        </p:txBody>
      </p:sp>
      <p:sp>
        <p:nvSpPr>
          <p:cNvPr id="43016" name="TextBox 27"/>
          <p:cNvSpPr txBox="1">
            <a:spLocks noChangeArrowheads="1"/>
          </p:cNvSpPr>
          <p:nvPr/>
        </p:nvSpPr>
        <p:spPr bwMode="auto">
          <a:xfrm>
            <a:off x="0" y="3071813"/>
            <a:ext cx="885825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0B04A0"/>
                </a:solidFill>
              </a:rPr>
              <a:t>North</a:t>
            </a:r>
          </a:p>
        </p:txBody>
      </p:sp>
      <p:sp>
        <p:nvSpPr>
          <p:cNvPr id="43017" name="Freeform 7"/>
          <p:cNvSpPr>
            <a:spLocks/>
          </p:cNvSpPr>
          <p:nvPr/>
        </p:nvSpPr>
        <p:spPr bwMode="auto">
          <a:xfrm>
            <a:off x="2468563" y="4918075"/>
            <a:ext cx="6270625" cy="755650"/>
          </a:xfrm>
          <a:custGeom>
            <a:avLst/>
            <a:gdLst>
              <a:gd name="T0" fmla="*/ 5623894 w 6495345"/>
              <a:gd name="T1" fmla="*/ 24 h 3429532"/>
              <a:gd name="T2" fmla="*/ 5564317 w 6495345"/>
              <a:gd name="T3" fmla="*/ 24 h 3429532"/>
              <a:gd name="T4" fmla="*/ 5153897 w 6495345"/>
              <a:gd name="T5" fmla="*/ 168 h 3429532"/>
              <a:gd name="T6" fmla="*/ 4637569 w 6495345"/>
              <a:gd name="T7" fmla="*/ 509 h 3429532"/>
              <a:gd name="T8" fmla="*/ 4333062 w 6495345"/>
              <a:gd name="T9" fmla="*/ 599 h 3429532"/>
              <a:gd name="T10" fmla="*/ 3426167 w 6495345"/>
              <a:gd name="T11" fmla="*/ 1030 h 3429532"/>
              <a:gd name="T12" fmla="*/ 1865579 w 6495345"/>
              <a:gd name="T13" fmla="*/ 3429 h 3429532"/>
              <a:gd name="T14" fmla="*/ 0 w 6495345"/>
              <a:gd name="T15" fmla="*/ 8082 h 34295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495345"/>
              <a:gd name="T25" fmla="*/ 0 h 3429532"/>
              <a:gd name="T26" fmla="*/ 6495345 w 6495345"/>
              <a:gd name="T27" fmla="*/ 3429532 h 34295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495345" h="3429532">
                <a:moveTo>
                  <a:pt x="6473755" y="10160"/>
                </a:moveTo>
                <a:cubicBezTo>
                  <a:pt x="6484550" y="5080"/>
                  <a:pt x="6495345" y="0"/>
                  <a:pt x="6405175" y="10160"/>
                </a:cubicBezTo>
                <a:cubicBezTo>
                  <a:pt x="6315005" y="20320"/>
                  <a:pt x="6110535" y="36830"/>
                  <a:pt x="5932735" y="71120"/>
                </a:cubicBezTo>
                <a:cubicBezTo>
                  <a:pt x="5754935" y="105410"/>
                  <a:pt x="5495855" y="185420"/>
                  <a:pt x="5338375" y="215900"/>
                </a:cubicBezTo>
                <a:cubicBezTo>
                  <a:pt x="5180895" y="246380"/>
                  <a:pt x="5220265" y="217170"/>
                  <a:pt x="4987855" y="254000"/>
                </a:cubicBezTo>
                <a:cubicBezTo>
                  <a:pt x="4755445" y="290830"/>
                  <a:pt x="4417308" y="236689"/>
                  <a:pt x="3943915" y="436880"/>
                </a:cubicBezTo>
                <a:cubicBezTo>
                  <a:pt x="3470522" y="637071"/>
                  <a:pt x="2804813" y="956372"/>
                  <a:pt x="2147494" y="1455147"/>
                </a:cubicBezTo>
                <a:cubicBezTo>
                  <a:pt x="1490175" y="1953922"/>
                  <a:pt x="259715" y="3386352"/>
                  <a:pt x="0" y="3429532"/>
                </a:cubicBezTo>
              </a:path>
            </a:pathLst>
          </a:custGeom>
          <a:noFill/>
          <a:ln w="254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43018" name="TextBox 8"/>
          <p:cNvSpPr txBox="1">
            <a:spLocks noChangeArrowheads="1"/>
          </p:cNvSpPr>
          <p:nvPr/>
        </p:nvSpPr>
        <p:spPr bwMode="auto">
          <a:xfrm>
            <a:off x="4549775" y="5338763"/>
            <a:ext cx="868363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Bedrock</a:t>
            </a:r>
          </a:p>
        </p:txBody>
      </p:sp>
      <p:sp>
        <p:nvSpPr>
          <p:cNvPr id="43019" name="Freeform 12"/>
          <p:cNvSpPr>
            <a:spLocks/>
          </p:cNvSpPr>
          <p:nvPr/>
        </p:nvSpPr>
        <p:spPr bwMode="auto">
          <a:xfrm>
            <a:off x="1592263" y="4778375"/>
            <a:ext cx="3292475" cy="26988"/>
          </a:xfrm>
          <a:custGeom>
            <a:avLst/>
            <a:gdLst>
              <a:gd name="T0" fmla="*/ 3292475 w 3292475"/>
              <a:gd name="T1" fmla="*/ 0 h 17185"/>
              <a:gd name="T2" fmla="*/ 1832614 w 3292475"/>
              <a:gd name="T3" fmla="*/ 54221 h 17185"/>
              <a:gd name="T4" fmla="*/ 0 w 3292475"/>
              <a:gd name="T5" fmla="*/ 104533 h 17185"/>
              <a:gd name="T6" fmla="*/ 0 60000 65536"/>
              <a:gd name="T7" fmla="*/ 0 60000 65536"/>
              <a:gd name="T8" fmla="*/ 0 60000 65536"/>
              <a:gd name="T9" fmla="*/ 0 w 3292475"/>
              <a:gd name="T10" fmla="*/ 0 h 17185"/>
              <a:gd name="T11" fmla="*/ 3292475 w 3292475"/>
              <a:gd name="T12" fmla="*/ 17185 h 171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292475" h="17185">
                <a:moveTo>
                  <a:pt x="3292475" y="0"/>
                </a:moveTo>
                <a:lnTo>
                  <a:pt x="1832610" y="8914"/>
                </a:lnTo>
                <a:lnTo>
                  <a:pt x="0" y="17185"/>
                </a:lnTo>
              </a:path>
            </a:pathLst>
          </a:custGeom>
          <a:noFill/>
          <a:ln w="22225" cap="flat" cmpd="sng" algn="ctr">
            <a:solidFill>
              <a:srgbClr val="0B04A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sp>
        <p:nvSpPr>
          <p:cNvPr id="31" name="Isosceles Triangle 30"/>
          <p:cNvSpPr/>
          <p:nvPr/>
        </p:nvSpPr>
        <p:spPr bwMode="auto">
          <a:xfrm>
            <a:off x="3581582" y="4622075"/>
            <a:ext cx="114300" cy="146050"/>
          </a:xfrm>
          <a:prstGeom prst="triangle">
            <a:avLst/>
          </a:prstGeom>
          <a:solidFill>
            <a:srgbClr val="0B04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10800000"/>
            </a:camera>
            <a:lightRig rig="threePt" dir="t"/>
          </a:scene3d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43021" name="TextBox 46"/>
          <p:cNvSpPr txBox="1">
            <a:spLocks noChangeArrowheads="1"/>
          </p:cNvSpPr>
          <p:nvPr/>
        </p:nvSpPr>
        <p:spPr bwMode="auto">
          <a:xfrm>
            <a:off x="4397689" y="4023695"/>
            <a:ext cx="91440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>
                <a:solidFill>
                  <a:srgbClr val="0B04A0"/>
                </a:solidFill>
              </a:rPr>
              <a:t>Perched </a:t>
            </a:r>
          </a:p>
          <a:p>
            <a:pPr algn="ctr"/>
            <a:r>
              <a:rPr lang="en-US" sz="1000" b="1" dirty="0">
                <a:solidFill>
                  <a:srgbClr val="0B04A0"/>
                </a:solidFill>
              </a:rPr>
              <a:t>Zones</a:t>
            </a:r>
          </a:p>
        </p:txBody>
      </p:sp>
      <p:sp>
        <p:nvSpPr>
          <p:cNvPr id="43022" name="TextBox 14"/>
          <p:cNvSpPr txBox="1">
            <a:spLocks noChangeArrowheads="1"/>
          </p:cNvSpPr>
          <p:nvPr/>
        </p:nvSpPr>
        <p:spPr bwMode="auto">
          <a:xfrm>
            <a:off x="1993966" y="5248604"/>
            <a:ext cx="671512" cy="215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MW-12-21</a:t>
            </a:r>
          </a:p>
        </p:txBody>
      </p:sp>
      <p:cxnSp>
        <p:nvCxnSpPr>
          <p:cNvPr id="43023" name="Straight Arrow Connector 42"/>
          <p:cNvCxnSpPr>
            <a:cxnSpLocks noChangeShapeType="1"/>
            <a:stCxn id="43022" idx="0"/>
          </p:cNvCxnSpPr>
          <p:nvPr/>
        </p:nvCxnSpPr>
        <p:spPr bwMode="auto">
          <a:xfrm flipV="1">
            <a:off x="2330516" y="5120016"/>
            <a:ext cx="395287" cy="128588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43024" name="Straight Arrow Connector 72"/>
          <p:cNvCxnSpPr>
            <a:cxnSpLocks noChangeShapeType="1"/>
          </p:cNvCxnSpPr>
          <p:nvPr/>
        </p:nvCxnSpPr>
        <p:spPr bwMode="auto">
          <a:xfrm flipV="1">
            <a:off x="5151752" y="4172920"/>
            <a:ext cx="1081087" cy="61913"/>
          </a:xfrm>
          <a:prstGeom prst="straightConnector1">
            <a:avLst/>
          </a:prstGeom>
          <a:noFill/>
          <a:ln w="19050" algn="ctr">
            <a:solidFill>
              <a:srgbClr val="0B04A0"/>
            </a:solidFill>
            <a:round/>
            <a:headEnd/>
            <a:tailEnd type="arrow" w="med" len="med"/>
          </a:ln>
        </p:spPr>
      </p:cxnSp>
      <p:cxnSp>
        <p:nvCxnSpPr>
          <p:cNvPr id="43025" name="Straight Arrow Connector 74"/>
          <p:cNvCxnSpPr>
            <a:cxnSpLocks noChangeShapeType="1"/>
          </p:cNvCxnSpPr>
          <p:nvPr/>
        </p:nvCxnSpPr>
        <p:spPr bwMode="auto">
          <a:xfrm flipH="1" flipV="1">
            <a:off x="3445189" y="4052270"/>
            <a:ext cx="1126811" cy="172107"/>
          </a:xfrm>
          <a:prstGeom prst="straightConnector1">
            <a:avLst/>
          </a:prstGeom>
          <a:noFill/>
          <a:ln w="19050" algn="ctr">
            <a:solidFill>
              <a:srgbClr val="0B04A0"/>
            </a:solidFill>
            <a:round/>
            <a:headEnd/>
            <a:tailEnd type="arrow" w="med" len="med"/>
          </a:ln>
        </p:spPr>
      </p:cxnSp>
      <p:sp>
        <p:nvSpPr>
          <p:cNvPr id="43026" name="TextBox 20"/>
          <p:cNvSpPr txBox="1">
            <a:spLocks noChangeArrowheads="1"/>
          </p:cNvSpPr>
          <p:nvPr/>
        </p:nvSpPr>
        <p:spPr bwMode="auto">
          <a:xfrm>
            <a:off x="1995488" y="4237038"/>
            <a:ext cx="663575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solidFill>
                  <a:srgbClr val="0B04A0"/>
                </a:solidFill>
              </a:rPr>
              <a:t>DRY</a:t>
            </a:r>
          </a:p>
        </p:txBody>
      </p:sp>
      <p:sp>
        <p:nvSpPr>
          <p:cNvPr id="43027" name="TextBox 27"/>
          <p:cNvSpPr txBox="1">
            <a:spLocks noChangeArrowheads="1"/>
          </p:cNvSpPr>
          <p:nvPr/>
        </p:nvSpPr>
        <p:spPr bwMode="auto">
          <a:xfrm>
            <a:off x="6508107" y="3130380"/>
            <a:ext cx="885825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 dirty="0">
                <a:solidFill>
                  <a:srgbClr val="0B04A0"/>
                </a:solidFill>
              </a:rPr>
              <a:t>APC</a:t>
            </a:r>
          </a:p>
        </p:txBody>
      </p:sp>
      <p:sp>
        <p:nvSpPr>
          <p:cNvPr id="43028" name="TextBox 14"/>
          <p:cNvSpPr txBox="1">
            <a:spLocks noChangeArrowheads="1"/>
          </p:cNvSpPr>
          <p:nvPr/>
        </p:nvSpPr>
        <p:spPr bwMode="auto">
          <a:xfrm>
            <a:off x="5301489" y="4719533"/>
            <a:ext cx="920750" cy="215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</a:rPr>
              <a:t>APC MW-9D</a:t>
            </a:r>
          </a:p>
        </p:txBody>
      </p:sp>
      <p:cxnSp>
        <p:nvCxnSpPr>
          <p:cNvPr id="43029" name="Straight Arrow Connector 75"/>
          <p:cNvCxnSpPr>
            <a:cxnSpLocks noChangeShapeType="1"/>
          </p:cNvCxnSpPr>
          <p:nvPr/>
        </p:nvCxnSpPr>
        <p:spPr bwMode="auto">
          <a:xfrm flipV="1">
            <a:off x="5744740" y="4162504"/>
            <a:ext cx="1311275" cy="458788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3030" name="Right Arrow 89"/>
          <p:cNvSpPr>
            <a:spLocks noChangeArrowheads="1"/>
          </p:cNvSpPr>
          <p:nvPr/>
        </p:nvSpPr>
        <p:spPr bwMode="auto">
          <a:xfrm>
            <a:off x="0" y="1606550"/>
            <a:ext cx="581025" cy="244475"/>
          </a:xfrm>
          <a:prstGeom prst="rightArrow">
            <a:avLst>
              <a:gd name="adj1" fmla="val 50000"/>
              <a:gd name="adj2" fmla="val 50019"/>
            </a:avLst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cxnSp>
        <p:nvCxnSpPr>
          <p:cNvPr id="43031" name="Straight Connector 91"/>
          <p:cNvCxnSpPr>
            <a:cxnSpLocks noChangeShapeType="1"/>
          </p:cNvCxnSpPr>
          <p:nvPr/>
        </p:nvCxnSpPr>
        <p:spPr bwMode="auto">
          <a:xfrm>
            <a:off x="857250" y="635000"/>
            <a:ext cx="514350" cy="2314575"/>
          </a:xfrm>
          <a:prstGeom prst="line">
            <a:avLst/>
          </a:prstGeom>
          <a:noFill/>
          <a:ln w="22225" algn="ctr">
            <a:solidFill>
              <a:srgbClr val="FF0000"/>
            </a:solidFill>
            <a:round/>
            <a:headEnd/>
            <a:tailEnd/>
          </a:ln>
        </p:spPr>
      </p:cxnSp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61064" y="113355"/>
            <a:ext cx="1270943" cy="2770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17"/>
          <p:cNvSpPr txBox="1">
            <a:spLocks noChangeArrowheads="1"/>
          </p:cNvSpPr>
          <p:nvPr/>
        </p:nvSpPr>
        <p:spPr bwMode="auto">
          <a:xfrm>
            <a:off x="2903538" y="4038601"/>
            <a:ext cx="249237" cy="12311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b="1" dirty="0" smtClean="0"/>
              <a:t>82</a:t>
            </a:r>
            <a:endParaRPr lang="en-US" b="1" dirty="0"/>
          </a:p>
        </p:txBody>
      </p:sp>
      <p:sp>
        <p:nvSpPr>
          <p:cNvPr id="27" name="TextBox 17"/>
          <p:cNvSpPr txBox="1">
            <a:spLocks noChangeArrowheads="1"/>
          </p:cNvSpPr>
          <p:nvPr/>
        </p:nvSpPr>
        <p:spPr bwMode="auto">
          <a:xfrm>
            <a:off x="2941638" y="5086351"/>
            <a:ext cx="249237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b="1" dirty="0" smtClean="0"/>
              <a:t>380/480</a:t>
            </a:r>
            <a:endParaRPr lang="en-US" b="1" dirty="0"/>
          </a:p>
        </p:txBody>
      </p:sp>
      <p:sp>
        <p:nvSpPr>
          <p:cNvPr id="28" name="TextBox 17"/>
          <p:cNvSpPr txBox="1">
            <a:spLocks noChangeArrowheads="1"/>
          </p:cNvSpPr>
          <p:nvPr/>
        </p:nvSpPr>
        <p:spPr bwMode="auto">
          <a:xfrm>
            <a:off x="7151688" y="4152901"/>
            <a:ext cx="249237" cy="12311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b="1" dirty="0" smtClean="0"/>
              <a:t>1300</a:t>
            </a:r>
            <a:endParaRPr lang="en-US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ctrTitle"/>
          </p:nvPr>
        </p:nvSpPr>
        <p:spPr>
          <a:xfrm>
            <a:off x="218123" y="174943"/>
            <a:ext cx="8458200" cy="6096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3 – 1,4-Dioxane Scope of Work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type="subTitle" idx="1"/>
          </p:nvPr>
        </p:nvSpPr>
        <p:spPr>
          <a:xfrm>
            <a:off x="171450" y="1063625"/>
            <a:ext cx="3146425" cy="4918075"/>
          </a:xfrm>
        </p:spPr>
        <p:txBody>
          <a:bodyPr/>
          <a:lstStyle/>
          <a:p>
            <a:pPr>
              <a:defRPr/>
            </a:pPr>
            <a:r>
              <a:rPr lang="en-US" sz="1600" u="sng" dirty="0" smtClean="0">
                <a:solidFill>
                  <a:schemeClr val="tx1"/>
                </a:solidFill>
              </a:rPr>
              <a:t>Initial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Complete 5 sonic borings to bedrock.  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Central boring – install well near bedrock for vertical delineation.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Perimeter locations - collect samples deep.  Wells set shallow.</a:t>
            </a: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 </a:t>
            </a:r>
          </a:p>
          <a:p>
            <a:pPr>
              <a:defRPr/>
            </a:pPr>
            <a:r>
              <a:rPr lang="en-US" sz="1600" u="sng" dirty="0" smtClean="0">
                <a:solidFill>
                  <a:schemeClr val="tx1"/>
                </a:solidFill>
              </a:rPr>
              <a:t>Contingency</a:t>
            </a:r>
            <a:r>
              <a:rPr lang="en-US" sz="1600" dirty="0" smtClean="0">
                <a:solidFill>
                  <a:schemeClr val="tx1"/>
                </a:solidFill>
              </a:rPr>
              <a:t> – based on results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Up to 3 additional stepout borings to bedrock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Up to 3 additional overburden monitoring wells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One bedrock well, if necessary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44036" name="Freeform 10"/>
          <p:cNvSpPr>
            <a:spLocks/>
          </p:cNvSpPr>
          <p:nvPr/>
        </p:nvSpPr>
        <p:spPr bwMode="auto">
          <a:xfrm>
            <a:off x="525463" y="1714500"/>
            <a:ext cx="6500812" cy="1866900"/>
          </a:xfrm>
          <a:custGeom>
            <a:avLst/>
            <a:gdLst>
              <a:gd name="T0" fmla="*/ 3052907 w 6499860"/>
              <a:gd name="T1" fmla="*/ 22860 h 1866900"/>
              <a:gd name="T2" fmla="*/ 3922992 w 6499860"/>
              <a:gd name="T3" fmla="*/ 22860 h 1866900"/>
              <a:gd name="T4" fmla="*/ 4106161 w 6499860"/>
              <a:gd name="T5" fmla="*/ 22860 h 1866900"/>
              <a:gd name="T6" fmla="*/ 4067995 w 6499860"/>
              <a:gd name="T7" fmla="*/ 114300 h 1866900"/>
              <a:gd name="T8" fmla="*/ 4098530 w 6499860"/>
              <a:gd name="T9" fmla="*/ 167640 h 1866900"/>
              <a:gd name="T10" fmla="*/ 4098530 w 6499860"/>
              <a:gd name="T11" fmla="*/ 205740 h 1866900"/>
              <a:gd name="T12" fmla="*/ 4205397 w 6499860"/>
              <a:gd name="T13" fmla="*/ 297180 h 1866900"/>
              <a:gd name="T14" fmla="*/ 4441971 w 6499860"/>
              <a:gd name="T15" fmla="*/ 335280 h 1866900"/>
              <a:gd name="T16" fmla="*/ 4701489 w 6499860"/>
              <a:gd name="T17" fmla="*/ 464820 h 1866900"/>
              <a:gd name="T18" fmla="*/ 4877015 w 6499860"/>
              <a:gd name="T19" fmla="*/ 335280 h 1866900"/>
              <a:gd name="T20" fmla="*/ 5411293 w 6499860"/>
              <a:gd name="T21" fmla="*/ 236220 h 1866900"/>
              <a:gd name="T22" fmla="*/ 6510333 w 6499860"/>
              <a:gd name="T23" fmla="*/ 251460 h 1866900"/>
              <a:gd name="T24" fmla="*/ 6372953 w 6499860"/>
              <a:gd name="T25" fmla="*/ 548640 h 1866900"/>
              <a:gd name="T26" fmla="*/ 6502692 w 6499860"/>
              <a:gd name="T27" fmla="*/ 982980 h 1866900"/>
              <a:gd name="T28" fmla="*/ 6273719 w 6499860"/>
              <a:gd name="T29" fmla="*/ 1516380 h 1866900"/>
              <a:gd name="T30" fmla="*/ 6464527 w 6499860"/>
              <a:gd name="T31" fmla="*/ 1866900 h 1866900"/>
              <a:gd name="T32" fmla="*/ 5876861 w 6499860"/>
              <a:gd name="T33" fmla="*/ 1790700 h 1866900"/>
              <a:gd name="T34" fmla="*/ 4922821 w 6499860"/>
              <a:gd name="T35" fmla="*/ 1714500 h 1866900"/>
              <a:gd name="T36" fmla="*/ 4663303 w 6499860"/>
              <a:gd name="T37" fmla="*/ 1524000 h 1866900"/>
              <a:gd name="T38" fmla="*/ 3877190 w 6499860"/>
              <a:gd name="T39" fmla="*/ 1310640 h 1866900"/>
              <a:gd name="T40" fmla="*/ 3777973 w 6499860"/>
              <a:gd name="T41" fmla="*/ 1280160 h 1866900"/>
              <a:gd name="T42" fmla="*/ 3755076 w 6499860"/>
              <a:gd name="T43" fmla="*/ 1272540 h 1866900"/>
              <a:gd name="T44" fmla="*/ 3716920 w 6499860"/>
              <a:gd name="T45" fmla="*/ 1264920 h 1866900"/>
              <a:gd name="T46" fmla="*/ 2991858 w 6499860"/>
              <a:gd name="T47" fmla="*/ 922020 h 1866900"/>
              <a:gd name="T48" fmla="*/ 2915527 w 6499860"/>
              <a:gd name="T49" fmla="*/ 922020 h 1866900"/>
              <a:gd name="T50" fmla="*/ 2144674 w 6499860"/>
              <a:gd name="T51" fmla="*/ 929640 h 1866900"/>
              <a:gd name="T52" fmla="*/ 2007291 w 6499860"/>
              <a:gd name="T53" fmla="*/ 929640 h 1866900"/>
              <a:gd name="T54" fmla="*/ 1228800 w 6499860"/>
              <a:gd name="T55" fmla="*/ 906780 h 1866900"/>
              <a:gd name="T56" fmla="*/ 1121944 w 6499860"/>
              <a:gd name="T57" fmla="*/ 891540 h 1866900"/>
              <a:gd name="T58" fmla="*/ 1068523 w 6499860"/>
              <a:gd name="T59" fmla="*/ 883920 h 1866900"/>
              <a:gd name="T60" fmla="*/ 198439 w 6499860"/>
              <a:gd name="T61" fmla="*/ 868680 h 1866900"/>
              <a:gd name="T62" fmla="*/ 0 w 6499860"/>
              <a:gd name="T63" fmla="*/ 685800 h 1866900"/>
              <a:gd name="T64" fmla="*/ 68690 w 6499860"/>
              <a:gd name="T65" fmla="*/ 678180 h 1866900"/>
              <a:gd name="T66" fmla="*/ 656376 w 6499860"/>
              <a:gd name="T67" fmla="*/ 541020 h 1866900"/>
              <a:gd name="T68" fmla="*/ 1160110 w 6499860"/>
              <a:gd name="T69" fmla="*/ 533400 h 1866900"/>
              <a:gd name="T70" fmla="*/ 1763058 w 6499860"/>
              <a:gd name="T71" fmla="*/ 320040 h 1866900"/>
              <a:gd name="T72" fmla="*/ 2114148 w 6499860"/>
              <a:gd name="T73" fmla="*/ 60960 h 1866900"/>
              <a:gd name="T74" fmla="*/ 2885003 w 6499860"/>
              <a:gd name="T75" fmla="*/ 0 h 1866900"/>
              <a:gd name="T76" fmla="*/ 2961322 w 6499860"/>
              <a:gd name="T77" fmla="*/ 0 h 1866900"/>
              <a:gd name="T78" fmla="*/ 3617694 w 6499860"/>
              <a:gd name="T79" fmla="*/ 0 h 1866900"/>
              <a:gd name="T80" fmla="*/ 3900091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cxnSp>
        <p:nvCxnSpPr>
          <p:cNvPr id="44037" name="Straight Arrow Connector 21"/>
          <p:cNvCxnSpPr>
            <a:cxnSpLocks noChangeShapeType="1"/>
          </p:cNvCxnSpPr>
          <p:nvPr/>
        </p:nvCxnSpPr>
        <p:spPr bwMode="auto">
          <a:xfrm flipV="1">
            <a:off x="647700" y="5448300"/>
            <a:ext cx="485775" cy="85725"/>
          </a:xfrm>
          <a:prstGeom prst="straightConnector1">
            <a:avLst/>
          </a:prstGeom>
          <a:noFill/>
          <a:ln w="9525" algn="ctr">
            <a:noFill/>
            <a:round/>
            <a:headEnd/>
            <a:tailEnd type="arrow" w="med" len="med"/>
          </a:ln>
        </p:spPr>
      </p:cxnSp>
      <p:pic>
        <p:nvPicPr>
          <p:cNvPr id="440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6138" y="1231900"/>
            <a:ext cx="5757862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442913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Metals Delineation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249041" y="1060953"/>
            <a:ext cx="8435975" cy="5128250"/>
          </a:xfrm>
        </p:spPr>
        <p:txBody>
          <a:bodyPr/>
          <a:lstStyle/>
          <a:p>
            <a:pPr marL="182880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Exceedances at property boundaries are GSI/GSIP and DW/DWP only</a:t>
            </a:r>
          </a:p>
          <a:p>
            <a:pPr marL="903605" lvl="1" indent="-274320" eaLnBrk="1" hangingPunct="1">
              <a:buFontTx/>
              <a:buChar char="•"/>
              <a:defRPr/>
            </a:pPr>
            <a:r>
              <a:rPr lang="en-US" sz="1600" dirty="0" smtClean="0">
                <a:latin typeface="Arial" charset="0"/>
                <a:cs typeface="Arial" charset="0"/>
              </a:rPr>
              <a:t>No PSIC or direct contact issues</a:t>
            </a:r>
          </a:p>
          <a:p>
            <a:pPr marL="182880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Soil exceedances evaluated against nearby groundwater results</a:t>
            </a:r>
          </a:p>
          <a:p>
            <a:pPr marL="182880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Groundwater GSI exceedances evaluated vs. depth</a:t>
            </a:r>
          </a:p>
          <a:p>
            <a:pPr marL="182880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Based on this approach, three areas remain a potential issue:</a:t>
            </a:r>
          </a:p>
          <a:p>
            <a:pPr lvl="1">
              <a:buFont typeface="Arial" charset="0"/>
              <a:buChar char="•"/>
              <a:defRPr/>
            </a:pPr>
            <a:endParaRPr lang="en-US" sz="1400" dirty="0" smtClean="0">
              <a:latin typeface="Arial" charset="0"/>
              <a:cs typeface="Arial" charset="0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sz="16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Plant 3, Area 16 </a:t>
            </a:r>
            <a:r>
              <a:rPr lang="en-US" sz="1600" dirty="0" smtClean="0">
                <a:latin typeface="Arial" charset="0"/>
                <a:cs typeface="Arial" charset="0"/>
              </a:rPr>
              <a:t>–  Arsenic in soil and groundwater &gt; GSI/DW Criteria</a:t>
            </a:r>
          </a:p>
          <a:p>
            <a:pPr lvl="1">
              <a:buFont typeface="Arial" charset="0"/>
              <a:buChar char="•"/>
              <a:defRPr/>
            </a:pPr>
            <a:endParaRPr lang="en-US" sz="1600" dirty="0" smtClean="0">
              <a:latin typeface="Arial" charset="0"/>
              <a:cs typeface="Arial" charset="0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0070C0"/>
                </a:solidFill>
                <a:latin typeface="Arial" charset="0"/>
                <a:cs typeface="Arial" charset="0"/>
              </a:rPr>
              <a:t>Plant 6, Area 5-7 </a:t>
            </a:r>
            <a:r>
              <a:rPr lang="en-US" sz="1600" dirty="0" smtClean="0">
                <a:latin typeface="Arial" charset="0"/>
                <a:cs typeface="Arial" charset="0"/>
              </a:rPr>
              <a:t>– Lead in bedrock well MW-04-06 just above DW Criteria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n-US" sz="1400" dirty="0" smtClean="0">
                <a:latin typeface="Arial" charset="0"/>
                <a:cs typeface="Arial" charset="0"/>
              </a:rPr>
              <a:t>VOCs also present &lt; criteria</a:t>
            </a:r>
          </a:p>
          <a:p>
            <a:pPr lvl="1">
              <a:defRPr/>
            </a:pPr>
            <a:endParaRPr lang="en-US" sz="1600" dirty="0" smtClean="0">
              <a:latin typeface="Arial" charset="0"/>
              <a:cs typeface="Arial" charset="0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sz="1600" dirty="0" smtClean="0">
                <a:solidFill>
                  <a:srgbClr val="0070C0"/>
                </a:solidFill>
                <a:latin typeface="Arial" charset="0"/>
                <a:cs typeface="Arial" charset="0"/>
              </a:rPr>
              <a:t>Plant 6, Area 7 </a:t>
            </a:r>
            <a:r>
              <a:rPr lang="en-US" sz="1600" dirty="0" smtClean="0">
                <a:latin typeface="Arial" charset="0"/>
                <a:cs typeface="Arial" charset="0"/>
              </a:rPr>
              <a:t>– Vanadium, lead, and arsenic above DW/GSI criteria</a:t>
            </a:r>
          </a:p>
          <a:p>
            <a:pPr lvl="2">
              <a:buFontTx/>
              <a:buChar char="•"/>
              <a:defRPr/>
            </a:pPr>
            <a:r>
              <a:rPr lang="en-US" sz="1400" dirty="0" smtClean="0">
                <a:latin typeface="Arial" charset="0"/>
                <a:cs typeface="Arial" charset="0"/>
              </a:rPr>
              <a:t>concentrations of vanadium and lead just above the DW Criteria</a:t>
            </a:r>
          </a:p>
          <a:p>
            <a:pPr lvl="2">
              <a:buFontTx/>
              <a:buChar char="•"/>
              <a:defRPr/>
            </a:pPr>
            <a:r>
              <a:rPr lang="en-US" sz="1400" dirty="0" smtClean="0">
                <a:latin typeface="Arial" charset="0"/>
                <a:cs typeface="Arial" charset="0"/>
              </a:rPr>
              <a:t>Arsenic over DW and GSI criteria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101600"/>
            <a:ext cx="8229600" cy="442913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3, Area 16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305800" cy="1066800"/>
          </a:xfrm>
        </p:spPr>
        <p:txBody>
          <a:bodyPr>
            <a:noAutofit/>
          </a:bodyPr>
          <a:lstStyle/>
          <a:p>
            <a:pPr eaLnBrk="1" hangingPunct="1">
              <a:buClrTx/>
              <a:defRPr/>
            </a:pPr>
            <a:r>
              <a:rPr lang="en-US" sz="1800" dirty="0" smtClean="0">
                <a:latin typeface="+mn-lt"/>
                <a:cs typeface="+mn-cs"/>
              </a:rPr>
              <a:t>Map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6638"/>
            <a:ext cx="4600575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5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622300"/>
            <a:ext cx="1752600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6" name="Rectangle 5"/>
          <p:cNvSpPr>
            <a:spLocks noChangeArrowheads="1"/>
          </p:cNvSpPr>
          <p:nvPr/>
        </p:nvSpPr>
        <p:spPr bwMode="auto">
          <a:xfrm>
            <a:off x="1139825" y="1665288"/>
            <a:ext cx="182563" cy="136525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6656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3513" y="590550"/>
            <a:ext cx="1630362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7263" y="0"/>
            <a:ext cx="4376737" cy="346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887913" y="3759200"/>
            <a:ext cx="4078287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>
              <a:spcBef>
                <a:spcPct val="25000"/>
              </a:spcBef>
              <a:defRPr/>
            </a:pPr>
            <a:r>
              <a:rPr lang="en-US" sz="1800" kern="0" dirty="0" smtClean="0">
                <a:solidFill>
                  <a:schemeClr val="tx2"/>
                </a:solidFill>
              </a:rPr>
              <a:t>ISSUES:</a:t>
            </a:r>
            <a:endParaRPr lang="en-US" sz="1800" kern="0" dirty="0">
              <a:solidFill>
                <a:schemeClr val="tx2"/>
              </a:solidFill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800" kern="0" dirty="0" smtClean="0"/>
              <a:t>Arsenic in GW at 0.014-0.024 mg/L potentially related to geochemistry/ background</a:t>
            </a:r>
          </a:p>
          <a:p>
            <a:pPr marL="273050" indent="-273050">
              <a:spcBef>
                <a:spcPct val="25000"/>
              </a:spcBef>
              <a:defRPr/>
            </a:pPr>
            <a:endParaRPr lang="en-US" sz="1800" kern="0" dirty="0" smtClean="0"/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800" kern="0" dirty="0" smtClean="0"/>
              <a:t>Elevated metals in soil generally associated with fill material 0-10 feet below grade.</a:t>
            </a:r>
            <a:endParaRPr lang="en-US" sz="1800" kern="0" dirty="0"/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/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/>
          </a:p>
          <a:p>
            <a:pPr marL="273050" indent="-273050">
              <a:spcBef>
                <a:spcPct val="25000"/>
              </a:spcBef>
              <a:defRPr/>
            </a:pPr>
            <a:endParaRPr lang="en-US" sz="18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  <p:sp>
        <p:nvSpPr>
          <p:cNvPr id="66570" name="TextBox 5"/>
          <p:cNvSpPr txBox="1">
            <a:spLocks noChangeArrowheads="1"/>
          </p:cNvSpPr>
          <p:nvPr/>
        </p:nvSpPr>
        <p:spPr bwMode="auto">
          <a:xfrm>
            <a:off x="4799013" y="95250"/>
            <a:ext cx="16764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Groundwater</a:t>
            </a:r>
          </a:p>
        </p:txBody>
      </p:sp>
      <p:sp>
        <p:nvSpPr>
          <p:cNvPr id="66571" name="TextBox 28"/>
          <p:cNvSpPr txBox="1">
            <a:spLocks noChangeArrowheads="1"/>
          </p:cNvSpPr>
          <p:nvPr/>
        </p:nvSpPr>
        <p:spPr bwMode="auto">
          <a:xfrm>
            <a:off x="0" y="3624263"/>
            <a:ext cx="12827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Soil</a:t>
            </a:r>
          </a:p>
        </p:txBody>
      </p:sp>
      <p:sp>
        <p:nvSpPr>
          <p:cNvPr id="66572" name="TextBox 44"/>
          <p:cNvSpPr txBox="1">
            <a:spLocks noChangeArrowheads="1"/>
          </p:cNvSpPr>
          <p:nvPr/>
        </p:nvSpPr>
        <p:spPr bwMode="auto">
          <a:xfrm>
            <a:off x="7029450" y="2914650"/>
            <a:ext cx="1838325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As – 0.024 mg/L (DW/GSI)</a:t>
            </a:r>
          </a:p>
          <a:p>
            <a:pPr algn="ctr"/>
            <a:r>
              <a:rPr lang="en-US" sz="1000" b="1"/>
              <a:t>Mn – 0.606 mg/L (DW) </a:t>
            </a:r>
          </a:p>
        </p:txBody>
      </p:sp>
      <p:cxnSp>
        <p:nvCxnSpPr>
          <p:cNvPr id="66573" name="Straight Arrow Connector 45"/>
          <p:cNvCxnSpPr>
            <a:cxnSpLocks noChangeShapeType="1"/>
            <a:stCxn id="66572" idx="1"/>
          </p:cNvCxnSpPr>
          <p:nvPr/>
        </p:nvCxnSpPr>
        <p:spPr bwMode="auto">
          <a:xfrm flipH="1" flipV="1">
            <a:off x="6642100" y="2892425"/>
            <a:ext cx="387350" cy="22225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6574" name="TextBox 44"/>
          <p:cNvSpPr txBox="1">
            <a:spLocks noChangeArrowheads="1"/>
          </p:cNvSpPr>
          <p:nvPr/>
        </p:nvSpPr>
        <p:spPr bwMode="auto">
          <a:xfrm>
            <a:off x="7348538" y="409575"/>
            <a:ext cx="179546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As – 0.014 mg/L (DW/GSI)</a:t>
            </a:r>
          </a:p>
          <a:p>
            <a:pPr algn="ctr"/>
            <a:r>
              <a:rPr lang="en-US" sz="1000" b="1"/>
              <a:t>Mn – 0.315 mg/L (DW) </a:t>
            </a:r>
          </a:p>
        </p:txBody>
      </p:sp>
      <p:cxnSp>
        <p:nvCxnSpPr>
          <p:cNvPr id="66575" name="Straight Arrow Connector 45"/>
          <p:cNvCxnSpPr>
            <a:cxnSpLocks noChangeShapeType="1"/>
            <a:stCxn id="66574" idx="2"/>
          </p:cNvCxnSpPr>
          <p:nvPr/>
        </p:nvCxnSpPr>
        <p:spPr bwMode="auto">
          <a:xfrm flipH="1">
            <a:off x="7800975" y="809625"/>
            <a:ext cx="444500" cy="76358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6576" name="TextBox 18"/>
          <p:cNvSpPr txBox="1">
            <a:spLocks noChangeArrowheads="1"/>
          </p:cNvSpPr>
          <p:nvPr/>
        </p:nvSpPr>
        <p:spPr bwMode="auto">
          <a:xfrm>
            <a:off x="2686050" y="476250"/>
            <a:ext cx="658813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b="1"/>
              <a:t>METALS</a:t>
            </a:r>
          </a:p>
        </p:txBody>
      </p:sp>
      <p:sp>
        <p:nvSpPr>
          <p:cNvPr id="66577" name="TextBox 44"/>
          <p:cNvSpPr txBox="1">
            <a:spLocks noChangeArrowheads="1"/>
          </p:cNvSpPr>
          <p:nvPr/>
        </p:nvSpPr>
        <p:spPr bwMode="auto">
          <a:xfrm>
            <a:off x="3344863" y="5124450"/>
            <a:ext cx="1252537" cy="5540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As – 15.1 mg/Kg</a:t>
            </a:r>
          </a:p>
          <a:p>
            <a:pPr algn="ctr"/>
            <a:r>
              <a:rPr lang="en-US" sz="1000" b="1"/>
              <a:t>Zn – 616 mg/Kg</a:t>
            </a:r>
          </a:p>
          <a:p>
            <a:pPr algn="ctr"/>
            <a:r>
              <a:rPr lang="en-US" sz="1000" b="1"/>
              <a:t>(GSIP/DWP)</a:t>
            </a:r>
          </a:p>
        </p:txBody>
      </p:sp>
      <p:cxnSp>
        <p:nvCxnSpPr>
          <p:cNvPr id="66578" name="Straight Arrow Connector 45"/>
          <p:cNvCxnSpPr>
            <a:cxnSpLocks noChangeShapeType="1"/>
            <a:stCxn id="66577" idx="0"/>
          </p:cNvCxnSpPr>
          <p:nvPr/>
        </p:nvCxnSpPr>
        <p:spPr bwMode="auto">
          <a:xfrm flipH="1" flipV="1">
            <a:off x="3360738" y="4719638"/>
            <a:ext cx="609600" cy="404812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6579" name="TextBox 44"/>
          <p:cNvSpPr txBox="1">
            <a:spLocks noChangeArrowheads="1"/>
          </p:cNvSpPr>
          <p:nvPr/>
        </p:nvSpPr>
        <p:spPr bwMode="auto">
          <a:xfrm>
            <a:off x="2652713" y="6210300"/>
            <a:ext cx="1252537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Se – 1.37 mg/Kg</a:t>
            </a:r>
          </a:p>
          <a:p>
            <a:pPr algn="ctr"/>
            <a:r>
              <a:rPr lang="en-US" sz="1000" b="1"/>
              <a:t>(GSIP)</a:t>
            </a:r>
          </a:p>
        </p:txBody>
      </p:sp>
      <p:cxnSp>
        <p:nvCxnSpPr>
          <p:cNvPr id="66580" name="Straight Arrow Connector 45"/>
          <p:cNvCxnSpPr>
            <a:cxnSpLocks noChangeShapeType="1"/>
            <a:stCxn id="66579" idx="1"/>
          </p:cNvCxnSpPr>
          <p:nvPr/>
        </p:nvCxnSpPr>
        <p:spPr bwMode="auto">
          <a:xfrm flipH="1" flipV="1">
            <a:off x="2085975" y="6229350"/>
            <a:ext cx="566738" cy="180975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1" name="TextBox 44"/>
          <p:cNvSpPr txBox="1">
            <a:spLocks noChangeArrowheads="1"/>
          </p:cNvSpPr>
          <p:nvPr/>
        </p:nvSpPr>
        <p:spPr bwMode="auto">
          <a:xfrm>
            <a:off x="4230055" y="890703"/>
            <a:ext cx="1439226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Various Metals </a:t>
            </a:r>
          </a:p>
          <a:p>
            <a:pPr algn="ctr"/>
            <a:r>
              <a:rPr lang="en-US" sz="1000" b="1" dirty="0" smtClean="0"/>
              <a:t>(Se, Zn, As) </a:t>
            </a:r>
            <a:endParaRPr lang="en-US" sz="1000" b="1" dirty="0"/>
          </a:p>
        </p:txBody>
      </p:sp>
      <p:cxnSp>
        <p:nvCxnSpPr>
          <p:cNvPr id="22" name="Straight Arrow Connector 45"/>
          <p:cNvCxnSpPr>
            <a:cxnSpLocks noChangeShapeType="1"/>
            <a:stCxn id="21" idx="3"/>
          </p:cNvCxnSpPr>
          <p:nvPr/>
        </p:nvCxnSpPr>
        <p:spPr bwMode="auto">
          <a:xfrm>
            <a:off x="5669281" y="1090758"/>
            <a:ext cx="972588" cy="521911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3" name="Straight Arrow Connector 45"/>
          <p:cNvCxnSpPr>
            <a:cxnSpLocks noChangeShapeType="1"/>
            <a:stCxn id="21" idx="3"/>
          </p:cNvCxnSpPr>
          <p:nvPr/>
        </p:nvCxnSpPr>
        <p:spPr bwMode="auto">
          <a:xfrm flipV="1">
            <a:off x="5669281" y="989215"/>
            <a:ext cx="307570" cy="10154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9" name="TextBox 44"/>
          <p:cNvSpPr txBox="1">
            <a:spLocks noChangeArrowheads="1"/>
          </p:cNvSpPr>
          <p:nvPr/>
        </p:nvSpPr>
        <p:spPr bwMode="auto">
          <a:xfrm>
            <a:off x="0" y="5773045"/>
            <a:ext cx="1404851" cy="55399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Various Metals </a:t>
            </a:r>
          </a:p>
          <a:p>
            <a:pPr algn="ctr"/>
            <a:r>
              <a:rPr lang="en-US" sz="1000" b="1" dirty="0" smtClean="0"/>
              <a:t>(As, Bo, Cu, Pb, Hg, Se, Ag, Zn) </a:t>
            </a:r>
            <a:endParaRPr lang="en-US" sz="1000" b="1" dirty="0"/>
          </a:p>
        </p:txBody>
      </p:sp>
      <p:cxnSp>
        <p:nvCxnSpPr>
          <p:cNvPr id="30" name="Straight Arrow Connector 45"/>
          <p:cNvCxnSpPr>
            <a:cxnSpLocks noChangeShapeType="1"/>
            <a:stCxn id="29" idx="0"/>
          </p:cNvCxnSpPr>
          <p:nvPr/>
        </p:nvCxnSpPr>
        <p:spPr bwMode="auto">
          <a:xfrm flipV="1">
            <a:off x="702426" y="5636029"/>
            <a:ext cx="951807" cy="137016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31" name="Straight Arrow Connector 45"/>
          <p:cNvCxnSpPr>
            <a:cxnSpLocks noChangeShapeType="1"/>
            <a:stCxn id="29" idx="0"/>
          </p:cNvCxnSpPr>
          <p:nvPr/>
        </p:nvCxnSpPr>
        <p:spPr bwMode="auto">
          <a:xfrm flipV="1">
            <a:off x="702426" y="4397433"/>
            <a:ext cx="619298" cy="1375612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9300"/>
            <a:ext cx="4406900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0413" y="0"/>
            <a:ext cx="4573587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101600"/>
            <a:ext cx="8229600" cy="442913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6, Area 5-7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305800" cy="1066800"/>
          </a:xfrm>
        </p:spPr>
        <p:txBody>
          <a:bodyPr>
            <a:noAutofit/>
          </a:bodyPr>
          <a:lstStyle/>
          <a:p>
            <a:pPr eaLnBrk="1" hangingPunct="1">
              <a:buClrTx/>
              <a:defRPr/>
            </a:pPr>
            <a:r>
              <a:rPr lang="en-US" sz="1800" dirty="0" smtClean="0">
                <a:latin typeface="+mn-lt"/>
                <a:cs typeface="+mn-cs"/>
              </a:rPr>
              <a:t>Map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pic>
        <p:nvPicPr>
          <p:cNvPr id="6759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22300"/>
            <a:ext cx="1752600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1" name="Rectangle 5"/>
          <p:cNvSpPr>
            <a:spLocks noChangeArrowheads="1"/>
          </p:cNvSpPr>
          <p:nvPr/>
        </p:nvSpPr>
        <p:spPr bwMode="auto">
          <a:xfrm>
            <a:off x="1520825" y="2132013"/>
            <a:ext cx="182563" cy="136525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6759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3513" y="590550"/>
            <a:ext cx="1630362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621876" y="3799147"/>
            <a:ext cx="4405746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>
              <a:spcBef>
                <a:spcPct val="25000"/>
              </a:spcBef>
              <a:defRPr/>
            </a:pPr>
            <a:r>
              <a:rPr lang="en-US" sz="2000" kern="0" dirty="0" smtClean="0">
                <a:solidFill>
                  <a:schemeClr val="tx2"/>
                </a:solidFill>
              </a:rPr>
              <a:t>ISSUES:</a:t>
            </a:r>
            <a:endParaRPr lang="en-US" sz="2000" kern="0" dirty="0">
              <a:solidFill>
                <a:schemeClr val="tx2"/>
              </a:solidFill>
            </a:endParaRPr>
          </a:p>
          <a:p>
            <a:pPr marL="273050" lvl="1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/>
              <a:t>Lead </a:t>
            </a:r>
            <a:r>
              <a:rPr lang="en-US" sz="1600" kern="0" dirty="0" smtClean="0"/>
              <a:t>in bedrock at </a:t>
            </a:r>
            <a:r>
              <a:rPr lang="en-US" sz="1600" kern="0" dirty="0" smtClean="0"/>
              <a:t>0.005 mg/L, just above DW criteria (0.004 mg/L)</a:t>
            </a:r>
          </a:p>
          <a:p>
            <a:pPr marL="730250" lvl="1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 smtClean="0"/>
              <a:t>Also VOCs </a:t>
            </a:r>
            <a:r>
              <a:rPr lang="en-US" sz="1400" kern="0" dirty="0"/>
              <a:t>&lt; Criteria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 smtClean="0">
                <a:latin typeface="+mn-lt"/>
                <a:cs typeface="+mn-cs"/>
              </a:rPr>
              <a:t>Barium </a:t>
            </a:r>
            <a:r>
              <a:rPr lang="en-US" sz="1600" kern="0" dirty="0">
                <a:latin typeface="+mn-lt"/>
                <a:cs typeface="+mn-cs"/>
              </a:rPr>
              <a:t>does not exceed </a:t>
            </a:r>
            <a:r>
              <a:rPr lang="en-US" sz="1600" kern="0" dirty="0" smtClean="0">
                <a:latin typeface="+mn-lt"/>
                <a:cs typeface="+mn-cs"/>
              </a:rPr>
              <a:t>GSI in Stormwater</a:t>
            </a: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Arsenic in soil too deep for GSIP, does not exceed in deeper GW samples</a:t>
            </a: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defRPr/>
            </a:pPr>
            <a:endParaRPr lang="en-US" sz="20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</p:txBody>
      </p:sp>
      <p:sp>
        <p:nvSpPr>
          <p:cNvPr id="67594" name="TextBox 5"/>
          <p:cNvSpPr txBox="1">
            <a:spLocks noChangeArrowheads="1"/>
          </p:cNvSpPr>
          <p:nvPr/>
        </p:nvSpPr>
        <p:spPr bwMode="auto">
          <a:xfrm>
            <a:off x="7327900" y="119063"/>
            <a:ext cx="16764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Groundwater</a:t>
            </a:r>
          </a:p>
        </p:txBody>
      </p:sp>
      <p:sp>
        <p:nvSpPr>
          <p:cNvPr id="67595" name="TextBox 28"/>
          <p:cNvSpPr txBox="1">
            <a:spLocks noChangeArrowheads="1"/>
          </p:cNvSpPr>
          <p:nvPr/>
        </p:nvSpPr>
        <p:spPr bwMode="auto">
          <a:xfrm>
            <a:off x="0" y="3624263"/>
            <a:ext cx="12827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Soil</a:t>
            </a:r>
          </a:p>
        </p:txBody>
      </p:sp>
      <p:sp>
        <p:nvSpPr>
          <p:cNvPr id="67596" name="TextBox 44"/>
          <p:cNvSpPr txBox="1">
            <a:spLocks noChangeArrowheads="1"/>
          </p:cNvSpPr>
          <p:nvPr/>
        </p:nvSpPr>
        <p:spPr bwMode="auto">
          <a:xfrm>
            <a:off x="4764088" y="542925"/>
            <a:ext cx="1838325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Ba– 1.95 mg/L (GSI)</a:t>
            </a:r>
          </a:p>
        </p:txBody>
      </p:sp>
      <p:cxnSp>
        <p:nvCxnSpPr>
          <p:cNvPr id="67597" name="Straight Arrow Connector 45"/>
          <p:cNvCxnSpPr>
            <a:cxnSpLocks noChangeShapeType="1"/>
            <a:stCxn id="67596" idx="2"/>
          </p:cNvCxnSpPr>
          <p:nvPr/>
        </p:nvCxnSpPr>
        <p:spPr bwMode="auto">
          <a:xfrm>
            <a:off x="5683250" y="788988"/>
            <a:ext cx="1079500" cy="118745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7598" name="TextBox 44"/>
          <p:cNvSpPr txBox="1">
            <a:spLocks noChangeArrowheads="1"/>
          </p:cNvSpPr>
          <p:nvPr/>
        </p:nvSpPr>
        <p:spPr bwMode="auto">
          <a:xfrm>
            <a:off x="7505700" y="3001963"/>
            <a:ext cx="163830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Bedrock </a:t>
            </a:r>
          </a:p>
          <a:p>
            <a:pPr algn="ctr"/>
            <a:r>
              <a:rPr lang="en-US" sz="1000" b="1" dirty="0"/>
              <a:t>Pb – 0.005 mg/L (DW)</a:t>
            </a:r>
          </a:p>
        </p:txBody>
      </p:sp>
      <p:cxnSp>
        <p:nvCxnSpPr>
          <p:cNvPr id="67599" name="Straight Arrow Connector 45"/>
          <p:cNvCxnSpPr>
            <a:cxnSpLocks noChangeShapeType="1"/>
            <a:stCxn id="67598" idx="1"/>
          </p:cNvCxnSpPr>
          <p:nvPr/>
        </p:nvCxnSpPr>
        <p:spPr bwMode="auto">
          <a:xfrm flipH="1" flipV="1">
            <a:off x="7092950" y="3114675"/>
            <a:ext cx="412750" cy="8731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7600" name="TextBox 18"/>
          <p:cNvSpPr txBox="1">
            <a:spLocks noChangeArrowheads="1"/>
          </p:cNvSpPr>
          <p:nvPr/>
        </p:nvSpPr>
        <p:spPr bwMode="auto">
          <a:xfrm>
            <a:off x="2686050" y="476250"/>
            <a:ext cx="658813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b="1"/>
              <a:t>METALS</a:t>
            </a:r>
          </a:p>
        </p:txBody>
      </p:sp>
      <p:sp>
        <p:nvSpPr>
          <p:cNvPr id="67601" name="TextBox 44"/>
          <p:cNvSpPr txBox="1">
            <a:spLocks noChangeArrowheads="1"/>
          </p:cNvSpPr>
          <p:nvPr/>
        </p:nvSpPr>
        <p:spPr bwMode="auto">
          <a:xfrm>
            <a:off x="2805113" y="5867400"/>
            <a:ext cx="1252537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As– 5.81 mg/Kg</a:t>
            </a:r>
          </a:p>
          <a:p>
            <a:pPr algn="ctr"/>
            <a:r>
              <a:rPr lang="en-US" sz="1000" b="1"/>
              <a:t>(DWP/GSIP)</a:t>
            </a:r>
          </a:p>
        </p:txBody>
      </p:sp>
      <p:cxnSp>
        <p:nvCxnSpPr>
          <p:cNvPr id="67602" name="Straight Arrow Connector 45"/>
          <p:cNvCxnSpPr>
            <a:cxnSpLocks noChangeShapeType="1"/>
            <a:stCxn id="67601" idx="1"/>
          </p:cNvCxnSpPr>
          <p:nvPr/>
        </p:nvCxnSpPr>
        <p:spPr bwMode="auto">
          <a:xfrm flipH="1" flipV="1">
            <a:off x="2273300" y="5346700"/>
            <a:ext cx="531813" cy="720725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7603" name="TextBox 44"/>
          <p:cNvSpPr txBox="1">
            <a:spLocks noChangeArrowheads="1"/>
          </p:cNvSpPr>
          <p:nvPr/>
        </p:nvSpPr>
        <p:spPr bwMode="auto">
          <a:xfrm>
            <a:off x="7331075" y="774700"/>
            <a:ext cx="1812925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VAP – As 0.090 mg/L (DW)</a:t>
            </a:r>
          </a:p>
          <a:p>
            <a:pPr algn="ctr"/>
            <a:r>
              <a:rPr lang="en-US" sz="1000" b="1"/>
              <a:t>MW - 0.007 mg/L</a:t>
            </a:r>
          </a:p>
        </p:txBody>
      </p:sp>
      <p:cxnSp>
        <p:nvCxnSpPr>
          <p:cNvPr id="67604" name="Straight Arrow Connector 45"/>
          <p:cNvCxnSpPr>
            <a:cxnSpLocks noChangeShapeType="1"/>
            <a:stCxn id="67603" idx="2"/>
          </p:cNvCxnSpPr>
          <p:nvPr/>
        </p:nvCxnSpPr>
        <p:spPr bwMode="auto">
          <a:xfrm>
            <a:off x="8237538" y="1174750"/>
            <a:ext cx="115887" cy="79375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7605" name="Straight Arrow Connector 45"/>
          <p:cNvCxnSpPr>
            <a:cxnSpLocks noChangeShapeType="1"/>
            <a:stCxn id="67603" idx="2"/>
          </p:cNvCxnSpPr>
          <p:nvPr/>
        </p:nvCxnSpPr>
        <p:spPr bwMode="auto">
          <a:xfrm>
            <a:off x="8237538" y="1174750"/>
            <a:ext cx="263525" cy="777875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81388"/>
            <a:ext cx="4559300" cy="337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6175" y="0"/>
            <a:ext cx="4187825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101600"/>
            <a:ext cx="8229600" cy="442913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6, Area 7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305800" cy="1066800"/>
          </a:xfrm>
        </p:spPr>
        <p:txBody>
          <a:bodyPr>
            <a:noAutofit/>
          </a:bodyPr>
          <a:lstStyle/>
          <a:p>
            <a:pPr eaLnBrk="1" hangingPunct="1">
              <a:buClrTx/>
              <a:defRPr/>
            </a:pPr>
            <a:r>
              <a:rPr lang="en-US" sz="1800" dirty="0" smtClean="0">
                <a:latin typeface="+mn-lt"/>
                <a:cs typeface="+mn-cs"/>
              </a:rPr>
              <a:t>Map</a:t>
            </a:r>
          </a:p>
          <a:p>
            <a:pPr lvl="2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lvl="1" indent="-274320" eaLnBrk="1" hangingPunct="1">
              <a:buClrTx/>
              <a:buFontTx/>
              <a:buChar char="•"/>
              <a:defRPr/>
            </a:pPr>
            <a:endParaRPr lang="en-US" sz="1800" dirty="0" smtClean="0">
              <a:latin typeface="+mn-lt"/>
              <a:cs typeface="+mn-cs"/>
            </a:endParaRPr>
          </a:p>
          <a:p>
            <a:pPr eaLnBrk="1" hangingPunct="1">
              <a:defRPr/>
            </a:pPr>
            <a:endParaRPr lang="en-US" sz="1800" dirty="0"/>
          </a:p>
        </p:txBody>
      </p:sp>
      <p:pic>
        <p:nvPicPr>
          <p:cNvPr id="6861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22300"/>
            <a:ext cx="1752600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5" name="Rectangle 5"/>
          <p:cNvSpPr>
            <a:spLocks noChangeArrowheads="1"/>
          </p:cNvSpPr>
          <p:nvPr/>
        </p:nvSpPr>
        <p:spPr bwMode="auto">
          <a:xfrm>
            <a:off x="1304925" y="2944813"/>
            <a:ext cx="182563" cy="136525"/>
          </a:xfrm>
          <a:prstGeom prst="rect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6861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3513" y="590550"/>
            <a:ext cx="1630362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684136" y="3788698"/>
            <a:ext cx="4221739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0" rIns="0" bIns="0"/>
          <a:lstStyle/>
          <a:p>
            <a:pPr marL="273050" indent="-273050">
              <a:spcBef>
                <a:spcPct val="25000"/>
              </a:spcBef>
              <a:defRPr/>
            </a:pPr>
            <a:r>
              <a:rPr lang="en-US" sz="1600" kern="0" dirty="0" smtClean="0">
                <a:solidFill>
                  <a:schemeClr val="tx2"/>
                </a:solidFill>
              </a:rPr>
              <a:t>ISSUES</a:t>
            </a:r>
            <a:r>
              <a:rPr lang="en-US" sz="1600" kern="0" dirty="0" smtClean="0">
                <a:solidFill>
                  <a:schemeClr val="tx2"/>
                </a:solidFill>
              </a:rPr>
              <a:t>:</a:t>
            </a:r>
            <a:endParaRPr lang="en-US" sz="1600" kern="0" dirty="0">
              <a:solidFill>
                <a:schemeClr val="tx2"/>
              </a:solidFill>
            </a:endParaRPr>
          </a:p>
          <a:p>
            <a:pPr marL="273050" indent="-27305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 smtClean="0"/>
              <a:t>V, </a:t>
            </a:r>
            <a:r>
              <a:rPr lang="en-US" sz="1600" kern="0" dirty="0"/>
              <a:t>As, Pb above </a:t>
            </a:r>
            <a:r>
              <a:rPr lang="en-US" sz="1600" kern="0" dirty="0" smtClean="0"/>
              <a:t>DW Criteria</a:t>
            </a:r>
            <a:endParaRPr lang="en-US" sz="1600" kern="0" dirty="0"/>
          </a:p>
          <a:p>
            <a:pPr marL="730250" lvl="1" indent="-27305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400" kern="0" dirty="0" smtClean="0"/>
              <a:t>Vanadium at 0.005-0.007 mg/L, just </a:t>
            </a:r>
            <a:r>
              <a:rPr lang="en-US" sz="1400" kern="0" dirty="0"/>
              <a:t>above criteria </a:t>
            </a:r>
            <a:r>
              <a:rPr lang="en-US" sz="1400" kern="0" dirty="0" smtClean="0"/>
              <a:t>(0.0045 mg/L</a:t>
            </a:r>
            <a:r>
              <a:rPr lang="en-US" sz="1400" kern="0" dirty="0" smtClean="0"/>
              <a:t>)</a:t>
            </a:r>
          </a:p>
          <a:p>
            <a:pPr marL="1187450" lvl="2" indent="-27305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400" kern="0" dirty="0" smtClean="0"/>
              <a:t>Does not exceed in off-site MWs</a:t>
            </a:r>
            <a:endParaRPr lang="en-US" sz="1400" kern="0" dirty="0"/>
          </a:p>
          <a:p>
            <a:pPr marL="730250" lvl="1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 smtClean="0"/>
              <a:t>Lead at 0.005 mg/L, just above DW criteria (0.004 mg/L)</a:t>
            </a:r>
            <a:endParaRPr lang="en-US" sz="1400" kern="0" dirty="0"/>
          </a:p>
          <a:p>
            <a:pPr marL="730250" lvl="1" indent="-273050">
              <a:spcBef>
                <a:spcPct val="25000"/>
              </a:spcBef>
              <a:buFontTx/>
              <a:buChar char="•"/>
              <a:defRPr/>
            </a:pPr>
            <a:r>
              <a:rPr lang="en-US" sz="1400" kern="0" dirty="0" smtClean="0">
                <a:latin typeface="+mn-lt"/>
                <a:cs typeface="+mn-cs"/>
              </a:rPr>
              <a:t>Arsenic at 0.015-0.024 mg/L </a:t>
            </a:r>
            <a:r>
              <a:rPr lang="en-US" sz="1400" dirty="0" smtClean="0"/>
              <a:t>potentially related </a:t>
            </a:r>
            <a:r>
              <a:rPr lang="en-US" sz="1400" dirty="0" smtClean="0"/>
              <a:t>to background or geochemical conditions</a:t>
            </a:r>
          </a:p>
          <a:p>
            <a:pPr marL="730250" lvl="1" indent="-273050">
              <a:spcBef>
                <a:spcPct val="25000"/>
              </a:spcBef>
              <a:buFontTx/>
              <a:buChar char="•"/>
              <a:defRPr/>
            </a:pPr>
            <a:endParaRPr lang="en-US" sz="14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defRPr/>
            </a:pPr>
            <a:endParaRPr lang="en-US" sz="1600" kern="0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720725" lvl="1" indent="-268288">
              <a:spcBef>
                <a:spcPct val="25000"/>
              </a:spcBef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3050" indent="-273050">
              <a:spcBef>
                <a:spcPct val="25000"/>
              </a:spcBef>
              <a:buFontTx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</p:txBody>
      </p:sp>
      <p:sp>
        <p:nvSpPr>
          <p:cNvPr id="68618" name="TextBox 5"/>
          <p:cNvSpPr txBox="1">
            <a:spLocks noChangeArrowheads="1"/>
          </p:cNvSpPr>
          <p:nvPr/>
        </p:nvSpPr>
        <p:spPr bwMode="auto">
          <a:xfrm>
            <a:off x="4981575" y="0"/>
            <a:ext cx="16764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Groundwater</a:t>
            </a:r>
          </a:p>
        </p:txBody>
      </p:sp>
      <p:sp>
        <p:nvSpPr>
          <p:cNvPr id="68619" name="TextBox 28"/>
          <p:cNvSpPr txBox="1">
            <a:spLocks noChangeArrowheads="1"/>
          </p:cNvSpPr>
          <p:nvPr/>
        </p:nvSpPr>
        <p:spPr bwMode="auto">
          <a:xfrm>
            <a:off x="0" y="3624263"/>
            <a:ext cx="12827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>
                <a:solidFill>
                  <a:schemeClr val="tx2"/>
                </a:solidFill>
              </a:rPr>
              <a:t>Soil</a:t>
            </a:r>
          </a:p>
        </p:txBody>
      </p:sp>
      <p:sp>
        <p:nvSpPr>
          <p:cNvPr id="68620" name="TextBox 44"/>
          <p:cNvSpPr txBox="1">
            <a:spLocks noChangeArrowheads="1"/>
          </p:cNvSpPr>
          <p:nvPr/>
        </p:nvSpPr>
        <p:spPr bwMode="auto">
          <a:xfrm>
            <a:off x="6972300" y="2155825"/>
            <a:ext cx="1041400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As, Pb &gt; DW</a:t>
            </a:r>
          </a:p>
        </p:txBody>
      </p:sp>
      <p:cxnSp>
        <p:nvCxnSpPr>
          <p:cNvPr id="68621" name="Straight Arrow Connector 45"/>
          <p:cNvCxnSpPr>
            <a:cxnSpLocks noChangeShapeType="1"/>
            <a:stCxn id="68620" idx="2"/>
          </p:cNvCxnSpPr>
          <p:nvPr/>
        </p:nvCxnSpPr>
        <p:spPr bwMode="auto">
          <a:xfrm>
            <a:off x="7493000" y="2401888"/>
            <a:ext cx="271463" cy="798512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8622" name="TextBox 44"/>
          <p:cNvSpPr txBox="1">
            <a:spLocks noChangeArrowheads="1"/>
          </p:cNvSpPr>
          <p:nvPr/>
        </p:nvSpPr>
        <p:spPr bwMode="auto">
          <a:xfrm>
            <a:off x="6729413" y="3373438"/>
            <a:ext cx="784225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 smtClean="0"/>
              <a:t>V </a:t>
            </a:r>
            <a:r>
              <a:rPr lang="en-US" sz="1000" b="1" dirty="0"/>
              <a:t>&gt; DW</a:t>
            </a:r>
          </a:p>
        </p:txBody>
      </p:sp>
      <p:cxnSp>
        <p:nvCxnSpPr>
          <p:cNvPr id="68623" name="Straight Arrow Connector 45"/>
          <p:cNvCxnSpPr>
            <a:cxnSpLocks noChangeShapeType="1"/>
            <a:stCxn id="68622" idx="0"/>
          </p:cNvCxnSpPr>
          <p:nvPr/>
        </p:nvCxnSpPr>
        <p:spPr bwMode="auto">
          <a:xfrm flipH="1" flipV="1">
            <a:off x="6840538" y="2838450"/>
            <a:ext cx="280987" cy="53498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8624" name="TextBox 18"/>
          <p:cNvSpPr txBox="1">
            <a:spLocks noChangeArrowheads="1"/>
          </p:cNvSpPr>
          <p:nvPr/>
        </p:nvSpPr>
        <p:spPr bwMode="auto">
          <a:xfrm>
            <a:off x="2686050" y="476250"/>
            <a:ext cx="658813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b="1"/>
              <a:t>METALS</a:t>
            </a:r>
          </a:p>
        </p:txBody>
      </p:sp>
      <p:sp>
        <p:nvSpPr>
          <p:cNvPr id="68625" name="TextBox 44"/>
          <p:cNvSpPr txBox="1">
            <a:spLocks noChangeArrowheads="1"/>
          </p:cNvSpPr>
          <p:nvPr/>
        </p:nvSpPr>
        <p:spPr bwMode="auto">
          <a:xfrm>
            <a:off x="0" y="4921250"/>
            <a:ext cx="1457325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/>
              <a:t>Se – 0.82 mg/Kg (GSIP)</a:t>
            </a:r>
          </a:p>
        </p:txBody>
      </p:sp>
      <p:cxnSp>
        <p:nvCxnSpPr>
          <p:cNvPr id="68626" name="Straight Arrow Connector 45"/>
          <p:cNvCxnSpPr>
            <a:cxnSpLocks noChangeShapeType="1"/>
            <a:stCxn id="68625" idx="2"/>
          </p:cNvCxnSpPr>
          <p:nvPr/>
        </p:nvCxnSpPr>
        <p:spPr bwMode="auto">
          <a:xfrm>
            <a:off x="728663" y="5321300"/>
            <a:ext cx="927100" cy="62230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8627" name="Straight Arrow Connector 45"/>
          <p:cNvCxnSpPr>
            <a:cxnSpLocks noChangeShapeType="1"/>
            <a:stCxn id="68622" idx="1"/>
          </p:cNvCxnSpPr>
          <p:nvPr/>
        </p:nvCxnSpPr>
        <p:spPr bwMode="auto">
          <a:xfrm flipH="1" flipV="1">
            <a:off x="6478588" y="3355975"/>
            <a:ext cx="250825" cy="14128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8629" name="TextBox 44"/>
          <p:cNvSpPr txBox="1">
            <a:spLocks noChangeArrowheads="1"/>
          </p:cNvSpPr>
          <p:nvPr/>
        </p:nvSpPr>
        <p:spPr bwMode="auto">
          <a:xfrm>
            <a:off x="7875588" y="1635125"/>
            <a:ext cx="1041400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b="1" dirty="0"/>
              <a:t>As, </a:t>
            </a:r>
            <a:r>
              <a:rPr lang="en-US" sz="1000" b="1" dirty="0" smtClean="0"/>
              <a:t>V </a:t>
            </a:r>
            <a:r>
              <a:rPr lang="en-US" sz="1000" b="1" dirty="0"/>
              <a:t>&gt; DW</a:t>
            </a:r>
          </a:p>
        </p:txBody>
      </p:sp>
      <p:cxnSp>
        <p:nvCxnSpPr>
          <p:cNvPr id="68630" name="Straight Arrow Connector 45"/>
          <p:cNvCxnSpPr>
            <a:cxnSpLocks noChangeShapeType="1"/>
            <a:stCxn id="68629" idx="2"/>
          </p:cNvCxnSpPr>
          <p:nvPr/>
        </p:nvCxnSpPr>
        <p:spPr bwMode="auto">
          <a:xfrm flipH="1">
            <a:off x="8393113" y="1881188"/>
            <a:ext cx="3175" cy="48260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6" name="Straight Arrow Connector 45"/>
          <p:cNvCxnSpPr>
            <a:cxnSpLocks noChangeShapeType="1"/>
            <a:stCxn id="68622" idx="3"/>
          </p:cNvCxnSpPr>
          <p:nvPr/>
        </p:nvCxnSpPr>
        <p:spPr bwMode="auto">
          <a:xfrm flipV="1">
            <a:off x="7513638" y="3316778"/>
            <a:ext cx="873904" cy="179691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9" name="TextBox 44"/>
          <p:cNvSpPr txBox="1">
            <a:spLocks noChangeArrowheads="1"/>
          </p:cNvSpPr>
          <p:nvPr/>
        </p:nvSpPr>
        <p:spPr bwMode="auto">
          <a:xfrm>
            <a:off x="6798687" y="616383"/>
            <a:ext cx="1439226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/>
              <a:t>Various Metals </a:t>
            </a:r>
          </a:p>
          <a:p>
            <a:pPr algn="ctr"/>
            <a:r>
              <a:rPr lang="en-US" sz="1000" b="1" dirty="0" smtClean="0"/>
              <a:t>(Pb, Cu, As, </a:t>
            </a:r>
            <a:r>
              <a:rPr lang="en-US" sz="1000" b="1" dirty="0" smtClean="0"/>
              <a:t>V, </a:t>
            </a:r>
            <a:r>
              <a:rPr lang="en-US" sz="1000" b="1" dirty="0" smtClean="0"/>
              <a:t>Ag) </a:t>
            </a:r>
            <a:endParaRPr lang="en-US" sz="1000" b="1" dirty="0"/>
          </a:p>
        </p:txBody>
      </p:sp>
      <p:cxnSp>
        <p:nvCxnSpPr>
          <p:cNvPr id="30" name="Straight Arrow Connector 45"/>
          <p:cNvCxnSpPr>
            <a:cxnSpLocks noChangeShapeType="1"/>
            <a:stCxn id="29" idx="2"/>
          </p:cNvCxnSpPr>
          <p:nvPr/>
        </p:nvCxnSpPr>
        <p:spPr bwMode="auto">
          <a:xfrm flipH="1">
            <a:off x="6359236" y="1016493"/>
            <a:ext cx="1159064" cy="20547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33" name="Straight Arrow Connector 45"/>
          <p:cNvCxnSpPr>
            <a:cxnSpLocks noChangeShapeType="1"/>
            <a:stCxn id="29" idx="2"/>
          </p:cNvCxnSpPr>
          <p:nvPr/>
        </p:nvCxnSpPr>
        <p:spPr bwMode="auto">
          <a:xfrm flipH="1">
            <a:off x="6899564" y="1016493"/>
            <a:ext cx="618736" cy="58786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ctrTitle"/>
          </p:nvPr>
        </p:nvSpPr>
        <p:spPr>
          <a:xfrm>
            <a:off x="218123" y="174943"/>
            <a:ext cx="8458200" cy="6096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Metals - NFA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type="subTitle" idx="1"/>
          </p:nvPr>
        </p:nvSpPr>
        <p:spPr>
          <a:xfrm>
            <a:off x="219075" y="955675"/>
            <a:ext cx="4564522" cy="4940300"/>
          </a:xfrm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Exceedances at property boundaries </a:t>
            </a:r>
            <a:r>
              <a:rPr lang="en-US" sz="1800" dirty="0" smtClean="0">
                <a:latin typeface="Arial" charset="0"/>
                <a:cs typeface="Arial" charset="0"/>
              </a:rPr>
              <a:t>only GSI/GSIP </a:t>
            </a:r>
            <a:r>
              <a:rPr lang="en-US" sz="1800" dirty="0" smtClean="0">
                <a:latin typeface="Arial" charset="0"/>
                <a:cs typeface="Arial" charset="0"/>
              </a:rPr>
              <a:t>and DW/DWP</a:t>
            </a:r>
          </a:p>
          <a:p>
            <a:pPr>
              <a:buFont typeface="Arial" pitchFamily="34" charset="0"/>
              <a:buChar char="•"/>
              <a:defRPr/>
            </a:pPr>
            <a:endParaRPr lang="en-US" sz="1800" dirty="0" smtClean="0">
              <a:latin typeface="Arial" charset="0"/>
              <a:cs typeface="Arial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DW exceedances are generally close to the standard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E.g. Lead - 0.005 </a:t>
            </a:r>
            <a:r>
              <a:rPr lang="en-US" sz="1800" dirty="0" smtClean="0">
                <a:latin typeface="Arial" charset="0"/>
                <a:cs typeface="Arial" charset="0"/>
              </a:rPr>
              <a:t>&gt; 0.004</a:t>
            </a:r>
          </a:p>
          <a:p>
            <a:pPr>
              <a:buFont typeface="Arial" pitchFamily="34" charset="0"/>
              <a:buChar char="•"/>
              <a:defRPr/>
            </a:pPr>
            <a:endParaRPr lang="en-US" sz="1800" dirty="0" smtClean="0">
              <a:latin typeface="Arial" charset="0"/>
              <a:cs typeface="Arial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Relevant </a:t>
            </a:r>
            <a:r>
              <a:rPr lang="en-US" sz="1800" dirty="0" smtClean="0">
                <a:latin typeface="Arial" charset="0"/>
                <a:cs typeface="Arial" charset="0"/>
              </a:rPr>
              <a:t>GSI/GSIP </a:t>
            </a:r>
            <a:r>
              <a:rPr lang="en-US" sz="1800" dirty="0" smtClean="0">
                <a:latin typeface="Arial" charset="0"/>
                <a:cs typeface="Arial" charset="0"/>
              </a:rPr>
              <a:t>exceedances not observed in storm </a:t>
            </a:r>
            <a:r>
              <a:rPr lang="en-US" sz="1800" dirty="0" smtClean="0">
                <a:latin typeface="Arial" charset="0"/>
                <a:cs typeface="Arial" charset="0"/>
              </a:rPr>
              <a:t>sewer</a:t>
            </a:r>
            <a:endParaRPr lang="en-US" sz="1800" dirty="0" smtClean="0">
              <a:latin typeface="Arial" charset="0"/>
              <a:cs typeface="Arial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en-US" sz="1800" dirty="0" smtClean="0">
              <a:latin typeface="Arial" charset="0"/>
              <a:cs typeface="Arial" charset="0"/>
            </a:endParaRPr>
          </a:p>
          <a:p>
            <a:pPr eaLnBrk="1" hangingPunct="1">
              <a:buFontTx/>
              <a:buChar char="•"/>
            </a:pPr>
            <a:r>
              <a:rPr lang="en-US" sz="1800" dirty="0" smtClean="0">
                <a:latin typeface="Arial" charset="0"/>
                <a:cs typeface="Arial" charset="0"/>
              </a:rPr>
              <a:t>Metals in GW not likely to pose a concern for human health</a:t>
            </a:r>
          </a:p>
          <a:p>
            <a:pPr lvl="1" eaLnBrk="1" hangingPunct="1">
              <a:buFontTx/>
              <a:buChar char="•"/>
            </a:pPr>
            <a:r>
              <a:rPr lang="en-US" sz="1800" dirty="0" smtClean="0">
                <a:latin typeface="Arial" charset="0"/>
                <a:cs typeface="Arial" charset="0"/>
              </a:rPr>
              <a:t>Drinking water supplied by the city</a:t>
            </a:r>
          </a:p>
          <a:p>
            <a:pPr lvl="1" eaLnBrk="1" hangingPunct="1">
              <a:buFontTx/>
              <a:buChar char="•"/>
            </a:pPr>
            <a:r>
              <a:rPr lang="en-US" sz="1800" dirty="0" smtClean="0">
                <a:latin typeface="Arial" charset="0"/>
                <a:cs typeface="Arial" charset="0"/>
              </a:rPr>
              <a:t>Arsenic likely related to background or geochemical conditions</a:t>
            </a:r>
          </a:p>
          <a:p>
            <a:pPr>
              <a:buFont typeface="Arial" pitchFamily="34" charset="0"/>
              <a:buChar char="•"/>
              <a:defRPr/>
            </a:pPr>
            <a:endParaRPr lang="en-US" sz="1800" dirty="0" smtClean="0">
              <a:latin typeface="Arial" charset="0"/>
              <a:cs typeface="Arial" charset="0"/>
            </a:endParaRPr>
          </a:p>
          <a:p>
            <a:pPr>
              <a:defRPr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4036" name="Freeform 10"/>
          <p:cNvSpPr>
            <a:spLocks/>
          </p:cNvSpPr>
          <p:nvPr/>
        </p:nvSpPr>
        <p:spPr bwMode="auto">
          <a:xfrm>
            <a:off x="525463" y="1714500"/>
            <a:ext cx="6500812" cy="1866900"/>
          </a:xfrm>
          <a:custGeom>
            <a:avLst/>
            <a:gdLst>
              <a:gd name="T0" fmla="*/ 3052907 w 6499860"/>
              <a:gd name="T1" fmla="*/ 22860 h 1866900"/>
              <a:gd name="T2" fmla="*/ 3922992 w 6499860"/>
              <a:gd name="T3" fmla="*/ 22860 h 1866900"/>
              <a:gd name="T4" fmla="*/ 4106161 w 6499860"/>
              <a:gd name="T5" fmla="*/ 22860 h 1866900"/>
              <a:gd name="T6" fmla="*/ 4067995 w 6499860"/>
              <a:gd name="T7" fmla="*/ 114300 h 1866900"/>
              <a:gd name="T8" fmla="*/ 4098530 w 6499860"/>
              <a:gd name="T9" fmla="*/ 167640 h 1866900"/>
              <a:gd name="T10" fmla="*/ 4098530 w 6499860"/>
              <a:gd name="T11" fmla="*/ 205740 h 1866900"/>
              <a:gd name="T12" fmla="*/ 4205397 w 6499860"/>
              <a:gd name="T13" fmla="*/ 297180 h 1866900"/>
              <a:gd name="T14" fmla="*/ 4441971 w 6499860"/>
              <a:gd name="T15" fmla="*/ 335280 h 1866900"/>
              <a:gd name="T16" fmla="*/ 4701489 w 6499860"/>
              <a:gd name="T17" fmla="*/ 464820 h 1866900"/>
              <a:gd name="T18" fmla="*/ 4877015 w 6499860"/>
              <a:gd name="T19" fmla="*/ 335280 h 1866900"/>
              <a:gd name="T20" fmla="*/ 5411293 w 6499860"/>
              <a:gd name="T21" fmla="*/ 236220 h 1866900"/>
              <a:gd name="T22" fmla="*/ 6510333 w 6499860"/>
              <a:gd name="T23" fmla="*/ 251460 h 1866900"/>
              <a:gd name="T24" fmla="*/ 6372953 w 6499860"/>
              <a:gd name="T25" fmla="*/ 548640 h 1866900"/>
              <a:gd name="T26" fmla="*/ 6502692 w 6499860"/>
              <a:gd name="T27" fmla="*/ 982980 h 1866900"/>
              <a:gd name="T28" fmla="*/ 6273719 w 6499860"/>
              <a:gd name="T29" fmla="*/ 1516380 h 1866900"/>
              <a:gd name="T30" fmla="*/ 6464527 w 6499860"/>
              <a:gd name="T31" fmla="*/ 1866900 h 1866900"/>
              <a:gd name="T32" fmla="*/ 5876861 w 6499860"/>
              <a:gd name="T33" fmla="*/ 1790700 h 1866900"/>
              <a:gd name="T34" fmla="*/ 4922821 w 6499860"/>
              <a:gd name="T35" fmla="*/ 1714500 h 1866900"/>
              <a:gd name="T36" fmla="*/ 4663303 w 6499860"/>
              <a:gd name="T37" fmla="*/ 1524000 h 1866900"/>
              <a:gd name="T38" fmla="*/ 3877190 w 6499860"/>
              <a:gd name="T39" fmla="*/ 1310640 h 1866900"/>
              <a:gd name="T40" fmla="*/ 3777973 w 6499860"/>
              <a:gd name="T41" fmla="*/ 1280160 h 1866900"/>
              <a:gd name="T42" fmla="*/ 3755076 w 6499860"/>
              <a:gd name="T43" fmla="*/ 1272540 h 1866900"/>
              <a:gd name="T44" fmla="*/ 3716920 w 6499860"/>
              <a:gd name="T45" fmla="*/ 1264920 h 1866900"/>
              <a:gd name="T46" fmla="*/ 2991858 w 6499860"/>
              <a:gd name="T47" fmla="*/ 922020 h 1866900"/>
              <a:gd name="T48" fmla="*/ 2915527 w 6499860"/>
              <a:gd name="T49" fmla="*/ 922020 h 1866900"/>
              <a:gd name="T50" fmla="*/ 2144674 w 6499860"/>
              <a:gd name="T51" fmla="*/ 929640 h 1866900"/>
              <a:gd name="T52" fmla="*/ 2007291 w 6499860"/>
              <a:gd name="T53" fmla="*/ 929640 h 1866900"/>
              <a:gd name="T54" fmla="*/ 1228800 w 6499860"/>
              <a:gd name="T55" fmla="*/ 906780 h 1866900"/>
              <a:gd name="T56" fmla="*/ 1121944 w 6499860"/>
              <a:gd name="T57" fmla="*/ 891540 h 1866900"/>
              <a:gd name="T58" fmla="*/ 1068523 w 6499860"/>
              <a:gd name="T59" fmla="*/ 883920 h 1866900"/>
              <a:gd name="T60" fmla="*/ 198439 w 6499860"/>
              <a:gd name="T61" fmla="*/ 868680 h 1866900"/>
              <a:gd name="T62" fmla="*/ 0 w 6499860"/>
              <a:gd name="T63" fmla="*/ 685800 h 1866900"/>
              <a:gd name="T64" fmla="*/ 68690 w 6499860"/>
              <a:gd name="T65" fmla="*/ 678180 h 1866900"/>
              <a:gd name="T66" fmla="*/ 656376 w 6499860"/>
              <a:gd name="T67" fmla="*/ 541020 h 1866900"/>
              <a:gd name="T68" fmla="*/ 1160110 w 6499860"/>
              <a:gd name="T69" fmla="*/ 533400 h 1866900"/>
              <a:gd name="T70" fmla="*/ 1763058 w 6499860"/>
              <a:gd name="T71" fmla="*/ 320040 h 1866900"/>
              <a:gd name="T72" fmla="*/ 2114148 w 6499860"/>
              <a:gd name="T73" fmla="*/ 60960 h 1866900"/>
              <a:gd name="T74" fmla="*/ 2885003 w 6499860"/>
              <a:gd name="T75" fmla="*/ 0 h 1866900"/>
              <a:gd name="T76" fmla="*/ 2961322 w 6499860"/>
              <a:gd name="T77" fmla="*/ 0 h 1866900"/>
              <a:gd name="T78" fmla="*/ 3617694 w 6499860"/>
              <a:gd name="T79" fmla="*/ 0 h 1866900"/>
              <a:gd name="T80" fmla="*/ 3900091 w 6499860"/>
              <a:gd name="T81" fmla="*/ 0 h 186690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499860"/>
              <a:gd name="T124" fmla="*/ 0 h 1866900"/>
              <a:gd name="T125" fmla="*/ 6499860 w 6499860"/>
              <a:gd name="T126" fmla="*/ 1866900 h 186690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499860" h="1866900">
                <a:moveTo>
                  <a:pt x="3048000" y="22860"/>
                </a:moveTo>
                <a:lnTo>
                  <a:pt x="3916680" y="22860"/>
                </a:lnTo>
                <a:lnTo>
                  <a:pt x="4099560" y="22860"/>
                </a:lnTo>
                <a:lnTo>
                  <a:pt x="4061460" y="114300"/>
                </a:lnTo>
                <a:lnTo>
                  <a:pt x="4091940" y="167640"/>
                </a:lnTo>
                <a:lnTo>
                  <a:pt x="4091940" y="205740"/>
                </a:lnTo>
                <a:lnTo>
                  <a:pt x="4198620" y="297180"/>
                </a:lnTo>
                <a:lnTo>
                  <a:pt x="4434840" y="335280"/>
                </a:lnTo>
                <a:lnTo>
                  <a:pt x="4693920" y="464820"/>
                </a:lnTo>
                <a:lnTo>
                  <a:pt x="4869180" y="335280"/>
                </a:lnTo>
                <a:lnTo>
                  <a:pt x="5402580" y="236220"/>
                </a:lnTo>
                <a:lnTo>
                  <a:pt x="6499860" y="251460"/>
                </a:lnTo>
                <a:lnTo>
                  <a:pt x="6362700" y="548640"/>
                </a:lnTo>
                <a:lnTo>
                  <a:pt x="6492240" y="982980"/>
                </a:lnTo>
                <a:lnTo>
                  <a:pt x="6263640" y="1516380"/>
                </a:lnTo>
                <a:lnTo>
                  <a:pt x="6454140" y="1866900"/>
                </a:lnTo>
                <a:lnTo>
                  <a:pt x="5867400" y="1790700"/>
                </a:lnTo>
                <a:lnTo>
                  <a:pt x="4914900" y="1714500"/>
                </a:lnTo>
                <a:lnTo>
                  <a:pt x="4655820" y="1524000"/>
                </a:lnTo>
                <a:lnTo>
                  <a:pt x="3870960" y="1310640"/>
                </a:lnTo>
                <a:cubicBezTo>
                  <a:pt x="3715992" y="1279646"/>
                  <a:pt x="3840986" y="1314703"/>
                  <a:pt x="3771900" y="1280160"/>
                </a:cubicBezTo>
                <a:cubicBezTo>
                  <a:pt x="3764716" y="1276568"/>
                  <a:pt x="3756832" y="1274488"/>
                  <a:pt x="3749040" y="1272540"/>
                </a:cubicBezTo>
                <a:cubicBezTo>
                  <a:pt x="3736475" y="1269399"/>
                  <a:pt x="3710940" y="1264920"/>
                  <a:pt x="3710940" y="1264920"/>
                </a:cubicBezTo>
                <a:lnTo>
                  <a:pt x="2987040" y="922020"/>
                </a:lnTo>
                <a:lnTo>
                  <a:pt x="2910840" y="922020"/>
                </a:lnTo>
                <a:lnTo>
                  <a:pt x="2141220" y="929640"/>
                </a:lnTo>
                <a:lnTo>
                  <a:pt x="2004060" y="929640"/>
                </a:lnTo>
                <a:lnTo>
                  <a:pt x="1226820" y="906780"/>
                </a:lnTo>
                <a:cubicBezTo>
                  <a:pt x="1080738" y="890549"/>
                  <a:pt x="1217186" y="907714"/>
                  <a:pt x="1120140" y="891540"/>
                </a:cubicBezTo>
                <a:cubicBezTo>
                  <a:pt x="1102424" y="888587"/>
                  <a:pt x="1066800" y="883920"/>
                  <a:pt x="1066800" y="883920"/>
                </a:cubicBezTo>
                <a:lnTo>
                  <a:pt x="198120" y="868680"/>
                </a:lnTo>
                <a:lnTo>
                  <a:pt x="0" y="685800"/>
                </a:lnTo>
                <a:lnTo>
                  <a:pt x="68580" y="678180"/>
                </a:lnTo>
                <a:lnTo>
                  <a:pt x="655320" y="541020"/>
                </a:lnTo>
                <a:lnTo>
                  <a:pt x="1158240" y="533400"/>
                </a:lnTo>
                <a:lnTo>
                  <a:pt x="1760220" y="320040"/>
                </a:lnTo>
                <a:lnTo>
                  <a:pt x="2110740" y="60960"/>
                </a:lnTo>
                <a:lnTo>
                  <a:pt x="2880360" y="0"/>
                </a:lnTo>
                <a:lnTo>
                  <a:pt x="2956560" y="0"/>
                </a:lnTo>
                <a:lnTo>
                  <a:pt x="3611880" y="0"/>
                </a:lnTo>
                <a:lnTo>
                  <a:pt x="3893820" y="0"/>
                </a:lnTo>
              </a:path>
            </a:pathLst>
          </a:cu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lIns="180000" tIns="0" rIns="0" bIns="0">
            <a:spAutoFit/>
          </a:bodyPr>
          <a:lstStyle/>
          <a:p>
            <a:endParaRPr lang="en-US"/>
          </a:p>
        </p:txBody>
      </p:sp>
      <p:cxnSp>
        <p:nvCxnSpPr>
          <p:cNvPr id="44037" name="Straight Arrow Connector 21"/>
          <p:cNvCxnSpPr>
            <a:cxnSpLocks noChangeShapeType="1"/>
          </p:cNvCxnSpPr>
          <p:nvPr/>
        </p:nvCxnSpPr>
        <p:spPr bwMode="auto">
          <a:xfrm flipV="1">
            <a:off x="647700" y="5448300"/>
            <a:ext cx="485775" cy="85725"/>
          </a:xfrm>
          <a:prstGeom prst="straightConnector1">
            <a:avLst/>
          </a:prstGeom>
          <a:noFill/>
          <a:ln w="9525" algn="ctr">
            <a:noFill/>
            <a:round/>
            <a:headEnd/>
            <a:tailEnd type="arrow" w="med" len="med"/>
          </a:ln>
        </p:spPr>
      </p:cxn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4289" y="217226"/>
            <a:ext cx="4094162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13"/>
          <p:cNvSpPr>
            <a:spLocks noChangeArrowheads="1"/>
          </p:cNvSpPr>
          <p:nvPr/>
        </p:nvSpPr>
        <p:spPr bwMode="auto">
          <a:xfrm>
            <a:off x="7504139" y="5843326"/>
            <a:ext cx="377825" cy="222250"/>
          </a:xfrm>
          <a:prstGeom prst="ellipse">
            <a:avLst/>
          </a:prstGeom>
          <a:solidFill>
            <a:srgbClr val="F50BFB">
              <a:alpha val="72940"/>
            </a:srgbClr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" name="Oval 14"/>
          <p:cNvSpPr>
            <a:spLocks noChangeArrowheads="1"/>
          </p:cNvSpPr>
          <p:nvPr/>
        </p:nvSpPr>
        <p:spPr bwMode="auto">
          <a:xfrm>
            <a:off x="7062814" y="2841363"/>
            <a:ext cx="379412" cy="222250"/>
          </a:xfrm>
          <a:prstGeom prst="ellipse">
            <a:avLst/>
          </a:prstGeom>
          <a:solidFill>
            <a:srgbClr val="F50BFB">
              <a:alpha val="72940"/>
            </a:srgbClr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" name="Oval 23"/>
          <p:cNvSpPr>
            <a:spLocks noChangeArrowheads="1"/>
          </p:cNvSpPr>
          <p:nvPr/>
        </p:nvSpPr>
        <p:spPr bwMode="auto">
          <a:xfrm>
            <a:off x="8096276" y="3825613"/>
            <a:ext cx="379413" cy="222250"/>
          </a:xfrm>
          <a:prstGeom prst="ellipse">
            <a:avLst/>
          </a:prstGeom>
          <a:solidFill>
            <a:srgbClr val="F50BFB">
              <a:alpha val="72940"/>
            </a:srgbClr>
          </a:solidFill>
          <a:ln w="9525" algn="ctr">
            <a:noFill/>
            <a:round/>
            <a:headEnd/>
            <a:tailEnd/>
          </a:ln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436113" y="2607173"/>
            <a:ext cx="527709" cy="21544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Arsenic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444929" y="3840227"/>
            <a:ext cx="696024" cy="21544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Lead in BR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554460" y="5420904"/>
            <a:ext cx="966931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Lead, Vanadium </a:t>
            </a:r>
          </a:p>
          <a:p>
            <a:pPr algn="ctr"/>
            <a:r>
              <a:rPr lang="en-US" dirty="0" smtClean="0"/>
              <a:t>&amp;  Arsenic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1330325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LNAPL </a:t>
            </a:r>
            <a:b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Mobility 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&amp; Risk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/>
            </a:r>
            <a:b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Evaluation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69635" name="Content Placeholder 2"/>
          <p:cNvSpPr>
            <a:spLocks noGrp="1"/>
          </p:cNvSpPr>
          <p:nvPr>
            <p:ph idx="1"/>
          </p:nvPr>
        </p:nvSpPr>
        <p:spPr bwMode="auto">
          <a:xfrm>
            <a:off x="285750" y="2286000"/>
            <a:ext cx="3176588" cy="34671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Evaluate 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LNAPL 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Remedial Drivers</a:t>
            </a:r>
          </a:p>
          <a:p>
            <a:pPr lvl="1"/>
            <a:r>
              <a:rPr lang="en-US" sz="1800" dirty="0" smtClean="0">
                <a:latin typeface="Arial" charset="0"/>
                <a:cs typeface="Arial" charset="0"/>
              </a:rPr>
              <a:t>Compositional</a:t>
            </a:r>
            <a:endParaRPr lang="en-US" sz="1800" dirty="0" smtClean="0">
              <a:latin typeface="Arial" charset="0"/>
              <a:cs typeface="Arial" charset="0"/>
            </a:endParaRPr>
          </a:p>
          <a:p>
            <a:pPr lvl="1"/>
            <a:r>
              <a:rPr lang="en-US" sz="1800" dirty="0" smtClean="0">
                <a:latin typeface="Arial" charset="0"/>
                <a:cs typeface="Arial" charset="0"/>
              </a:rPr>
              <a:t>Saturation/Mobility</a:t>
            </a:r>
          </a:p>
          <a:p>
            <a:pPr lvl="1"/>
            <a:r>
              <a:rPr lang="en-US" sz="1800" dirty="0" smtClean="0">
                <a:latin typeface="Arial" charset="0"/>
                <a:cs typeface="Arial" charset="0"/>
              </a:rPr>
              <a:t>Recoverability</a:t>
            </a:r>
            <a:endParaRPr lang="en-US" sz="1800" dirty="0" smtClean="0">
              <a:latin typeface="Arial" charset="0"/>
              <a:cs typeface="Arial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Use Decision Tree to Guide LNAPL Management Strategy</a:t>
            </a:r>
          </a:p>
          <a:p>
            <a:pPr marL="273050" indent="-273050" eaLnBrk="1" hangingPunct="1">
              <a:buFontTx/>
              <a:buChar char="•"/>
            </a:pPr>
            <a:endParaRPr lang="en-US" sz="20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69636" name="Picture 2"/>
          <p:cNvPicPr>
            <a:picLocks noChangeAspect="1" noChangeArrowheads="1"/>
          </p:cNvPicPr>
          <p:nvPr/>
        </p:nvPicPr>
        <p:blipFill>
          <a:blip r:embed="rId3" cstate="print">
            <a:lum bright="-2000" contrast="13000"/>
          </a:blip>
          <a:srcRect/>
          <a:stretch>
            <a:fillRect/>
          </a:stretch>
        </p:blipFill>
        <p:spPr bwMode="auto">
          <a:xfrm>
            <a:off x="3587750" y="0"/>
            <a:ext cx="55372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93688" y="204788"/>
            <a:ext cx="8458200" cy="44291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18000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25000"/>
              </a:spcBef>
              <a:defRPr/>
            </a:pPr>
            <a:r>
              <a:rPr lang="en-US" sz="3200" b="1" dirty="0" smtClean="0">
                <a:solidFill>
                  <a:srgbClr val="0079A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LNAPL Analysis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28729" y="4018177"/>
            <a:ext cx="51386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LNAPL plumes defined with LIF</a:t>
            </a:r>
          </a:p>
          <a:p>
            <a:pPr marL="274320" indent="-27432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Installed </a:t>
            </a:r>
            <a:r>
              <a:rPr lang="en-US" sz="1800" kern="0" dirty="0" smtClean="0">
                <a:latin typeface="+mn-lt"/>
                <a:cs typeface="+mn-cs"/>
              </a:rPr>
              <a:t>12 </a:t>
            </a:r>
            <a:r>
              <a:rPr lang="en-US" sz="1800" kern="0" dirty="0" smtClean="0">
                <a:latin typeface="+mn-lt"/>
                <a:cs typeface="+mn-cs"/>
              </a:rPr>
              <a:t>LNAPL monitoring </a:t>
            </a:r>
            <a:r>
              <a:rPr lang="en-US" sz="1800" kern="0" dirty="0" smtClean="0">
                <a:latin typeface="+mn-lt"/>
                <a:cs typeface="+mn-cs"/>
              </a:rPr>
              <a:t>wells (5 existing)</a:t>
            </a:r>
            <a:endParaRPr lang="en-US" sz="1800" kern="0" dirty="0" smtClean="0">
              <a:latin typeface="+mn-lt"/>
              <a:cs typeface="+mn-cs"/>
            </a:endParaRPr>
          </a:p>
          <a:p>
            <a:pPr marL="274320" indent="-27432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Collected 6 cores for petrophysical testing</a:t>
            </a:r>
          </a:p>
          <a:p>
            <a:pPr marL="274320" indent="-27432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Collected </a:t>
            </a:r>
            <a:r>
              <a:rPr lang="en-US" sz="1800" kern="0" dirty="0" smtClean="0">
                <a:latin typeface="+mn-lt"/>
                <a:cs typeface="+mn-cs"/>
              </a:rPr>
              <a:t>2 LNAPL </a:t>
            </a:r>
            <a:r>
              <a:rPr lang="en-US" sz="1800" kern="0" dirty="0" smtClean="0">
                <a:latin typeface="+mn-lt"/>
                <a:cs typeface="+mn-cs"/>
              </a:rPr>
              <a:t>fluid samples</a:t>
            </a:r>
          </a:p>
          <a:p>
            <a:pPr marL="274320" indent="-27432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Completed 3 LNAPL baildown/skimming tests</a:t>
            </a:r>
            <a:endParaRPr lang="en-US" sz="18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406" y="737547"/>
            <a:ext cx="4214836" cy="26262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" name="Oval 48"/>
          <p:cNvSpPr>
            <a:spLocks noChangeArrowheads="1"/>
          </p:cNvSpPr>
          <p:nvPr/>
        </p:nvSpPr>
        <p:spPr bwMode="auto">
          <a:xfrm>
            <a:off x="2871141" y="2181281"/>
            <a:ext cx="182880" cy="182880"/>
          </a:xfrm>
          <a:prstGeom prst="ellipse">
            <a:avLst/>
          </a:prstGeom>
          <a:solidFill>
            <a:srgbClr val="7030A0">
              <a:alpha val="6196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8675" y="737546"/>
            <a:ext cx="1192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Plant 2</a:t>
            </a:r>
            <a:endParaRPr lang="en-US" sz="2400" b="1" dirty="0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5518" y="692573"/>
            <a:ext cx="2979683" cy="44774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" name="Oval 22"/>
          <p:cNvSpPr>
            <a:spLocks noChangeArrowheads="1"/>
          </p:cNvSpPr>
          <p:nvPr/>
        </p:nvSpPr>
        <p:spPr bwMode="auto">
          <a:xfrm>
            <a:off x="7046739" y="1429804"/>
            <a:ext cx="182880" cy="182880"/>
          </a:xfrm>
          <a:prstGeom prst="ellipse">
            <a:avLst/>
          </a:prstGeom>
          <a:solidFill>
            <a:srgbClr val="7030A0">
              <a:alpha val="6196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59189" y="690607"/>
            <a:ext cx="1192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Plant 3</a:t>
            </a:r>
            <a:endParaRPr lang="en-US" sz="2400" b="1" dirty="0"/>
          </a:p>
        </p:txBody>
      </p:sp>
      <p:sp>
        <p:nvSpPr>
          <p:cNvPr id="29" name="Oval 47"/>
          <p:cNvSpPr>
            <a:spLocks noChangeArrowheads="1"/>
          </p:cNvSpPr>
          <p:nvPr/>
        </p:nvSpPr>
        <p:spPr bwMode="auto">
          <a:xfrm>
            <a:off x="509622" y="2627984"/>
            <a:ext cx="182880" cy="182880"/>
          </a:xfrm>
          <a:prstGeom prst="ellipse">
            <a:avLst/>
          </a:prstGeom>
          <a:solidFill>
            <a:srgbClr val="00B050">
              <a:alpha val="6200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8" name="Oval 47"/>
          <p:cNvSpPr>
            <a:spLocks noChangeArrowheads="1"/>
          </p:cNvSpPr>
          <p:nvPr/>
        </p:nvSpPr>
        <p:spPr bwMode="auto">
          <a:xfrm>
            <a:off x="2167491" y="2350682"/>
            <a:ext cx="233917" cy="212652"/>
          </a:xfrm>
          <a:prstGeom prst="ellipse">
            <a:avLst/>
          </a:prstGeom>
          <a:solidFill>
            <a:srgbClr val="7030A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1" name="Oval 47"/>
          <p:cNvSpPr>
            <a:spLocks noChangeArrowheads="1"/>
          </p:cNvSpPr>
          <p:nvPr/>
        </p:nvSpPr>
        <p:spPr bwMode="auto">
          <a:xfrm>
            <a:off x="2770222" y="1766451"/>
            <a:ext cx="182880" cy="182880"/>
          </a:xfrm>
          <a:prstGeom prst="ellipse">
            <a:avLst/>
          </a:prstGeom>
          <a:solidFill>
            <a:srgbClr val="00B050">
              <a:alpha val="6200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2" name="Oval 47"/>
          <p:cNvSpPr>
            <a:spLocks noChangeArrowheads="1"/>
          </p:cNvSpPr>
          <p:nvPr/>
        </p:nvSpPr>
        <p:spPr bwMode="auto">
          <a:xfrm>
            <a:off x="3125822" y="2153652"/>
            <a:ext cx="182880" cy="182880"/>
          </a:xfrm>
          <a:prstGeom prst="ellipse">
            <a:avLst/>
          </a:prstGeom>
          <a:solidFill>
            <a:srgbClr val="00B050">
              <a:alpha val="6200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4" name="Oval 47"/>
          <p:cNvSpPr>
            <a:spLocks noChangeArrowheads="1"/>
          </p:cNvSpPr>
          <p:nvPr/>
        </p:nvSpPr>
        <p:spPr bwMode="auto">
          <a:xfrm>
            <a:off x="6589747" y="1162093"/>
            <a:ext cx="182880" cy="182880"/>
          </a:xfrm>
          <a:prstGeom prst="ellipse">
            <a:avLst/>
          </a:prstGeom>
          <a:solidFill>
            <a:srgbClr val="00B050">
              <a:alpha val="6200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6" name="Oval 21"/>
          <p:cNvSpPr>
            <a:spLocks noChangeArrowheads="1"/>
          </p:cNvSpPr>
          <p:nvPr/>
        </p:nvSpPr>
        <p:spPr bwMode="auto">
          <a:xfrm>
            <a:off x="6881481" y="4528451"/>
            <a:ext cx="235233" cy="241352"/>
          </a:xfrm>
          <a:prstGeom prst="ellipse">
            <a:avLst/>
          </a:prstGeom>
          <a:solidFill>
            <a:srgbClr val="7030A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" name="Oval 47"/>
          <p:cNvSpPr>
            <a:spLocks noChangeArrowheads="1"/>
          </p:cNvSpPr>
          <p:nvPr/>
        </p:nvSpPr>
        <p:spPr bwMode="auto">
          <a:xfrm>
            <a:off x="2197087" y="2371935"/>
            <a:ext cx="168287" cy="161715"/>
          </a:xfrm>
          <a:prstGeom prst="ellipse">
            <a:avLst/>
          </a:prstGeom>
          <a:solidFill>
            <a:srgbClr val="00B050">
              <a:alpha val="6200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3" name="Oval 47"/>
          <p:cNvSpPr>
            <a:spLocks noChangeArrowheads="1"/>
          </p:cNvSpPr>
          <p:nvPr/>
        </p:nvSpPr>
        <p:spPr bwMode="auto">
          <a:xfrm>
            <a:off x="6905329" y="4554250"/>
            <a:ext cx="182880" cy="182880"/>
          </a:xfrm>
          <a:prstGeom prst="ellipse">
            <a:avLst/>
          </a:prstGeom>
          <a:solidFill>
            <a:srgbClr val="00B050">
              <a:alpha val="6200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5" name="Oval 48"/>
          <p:cNvSpPr>
            <a:spLocks noChangeArrowheads="1"/>
          </p:cNvSpPr>
          <p:nvPr/>
        </p:nvSpPr>
        <p:spPr bwMode="auto">
          <a:xfrm>
            <a:off x="854499" y="3503262"/>
            <a:ext cx="182880" cy="182880"/>
          </a:xfrm>
          <a:prstGeom prst="ellipse">
            <a:avLst/>
          </a:prstGeom>
          <a:solidFill>
            <a:srgbClr val="7030A0">
              <a:alpha val="6196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6" name="Oval 47"/>
          <p:cNvSpPr>
            <a:spLocks noChangeArrowheads="1"/>
          </p:cNvSpPr>
          <p:nvPr/>
        </p:nvSpPr>
        <p:spPr bwMode="auto">
          <a:xfrm>
            <a:off x="2863553" y="3496897"/>
            <a:ext cx="182880" cy="182880"/>
          </a:xfrm>
          <a:prstGeom prst="ellipse">
            <a:avLst/>
          </a:prstGeom>
          <a:solidFill>
            <a:srgbClr val="00B050">
              <a:alpha val="62000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80000" tIns="0" rIns="0" bIns="0"/>
          <a:lstStyle/>
          <a:p>
            <a:pPr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72337" y="3488365"/>
            <a:ext cx="16732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Recoverability Testing</a:t>
            </a:r>
            <a:endParaRPr lang="en-US" sz="1200" dirty="0"/>
          </a:p>
        </p:txBody>
      </p:sp>
      <p:sp>
        <p:nvSpPr>
          <p:cNvPr id="38" name="TextBox 37"/>
          <p:cNvSpPr txBox="1"/>
          <p:nvPr/>
        </p:nvSpPr>
        <p:spPr>
          <a:xfrm>
            <a:off x="3053532" y="3470644"/>
            <a:ext cx="16316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Petrophysical Testing</a:t>
            </a:r>
            <a:endParaRPr lang="en-US" sz="1200" dirty="0"/>
          </a:p>
        </p:txBody>
      </p:sp>
      <p:sp>
        <p:nvSpPr>
          <p:cNvPr id="39" name="TextBox 38"/>
          <p:cNvSpPr txBox="1"/>
          <p:nvPr/>
        </p:nvSpPr>
        <p:spPr>
          <a:xfrm>
            <a:off x="870319" y="1638300"/>
            <a:ext cx="670376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 smtClean="0"/>
              <a:t>LNAPL</a:t>
            </a:r>
            <a:endParaRPr lang="en-US" sz="1200" dirty="0"/>
          </a:p>
        </p:txBody>
      </p:sp>
      <p:cxnSp>
        <p:nvCxnSpPr>
          <p:cNvPr id="41" name="Straight Arrow Connector 40"/>
          <p:cNvCxnSpPr>
            <a:stCxn id="39" idx="3"/>
          </p:cNvCxnSpPr>
          <p:nvPr/>
        </p:nvCxnSpPr>
        <p:spPr bwMode="auto">
          <a:xfrm>
            <a:off x="1540695" y="1776800"/>
            <a:ext cx="297187" cy="297435"/>
          </a:xfrm>
          <a:prstGeom prst="straightConnector1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93688" y="204788"/>
            <a:ext cx="8458200" cy="442912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LNAPL Analysis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861107" y="833676"/>
            <a:ext cx="6041356" cy="6478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5000"/>
              </a:spcBef>
              <a:defRPr/>
            </a:pPr>
            <a:r>
              <a:rPr lang="en-US" sz="2400" kern="0" dirty="0" smtClean="0">
                <a:latin typeface="+mn-lt"/>
                <a:cs typeface="+mn-cs"/>
              </a:rPr>
              <a:t>RACER </a:t>
            </a:r>
            <a:r>
              <a:rPr lang="en-US" sz="2400" kern="0" dirty="0">
                <a:latin typeface="+mn-lt"/>
                <a:cs typeface="+mn-cs"/>
              </a:rPr>
              <a:t>LNAPL Remediation Decision Rule Results</a:t>
            </a:r>
            <a:r>
              <a:rPr lang="en-US" sz="2400" kern="0" dirty="0" smtClean="0">
                <a:latin typeface="+mn-lt"/>
                <a:cs typeface="+mn-cs"/>
              </a:rPr>
              <a:t>: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400" kern="0" dirty="0" smtClean="0">
                <a:latin typeface="+mn-lt"/>
                <a:cs typeface="+mn-cs"/>
              </a:rPr>
              <a:t>LNAPL </a:t>
            </a:r>
            <a:r>
              <a:rPr lang="en-US" sz="2400" kern="0" dirty="0">
                <a:latin typeface="+mn-lt"/>
                <a:cs typeface="+mn-cs"/>
              </a:rPr>
              <a:t>is stable, not migrating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400" kern="0" dirty="0" smtClean="0">
                <a:latin typeface="+mn-lt"/>
                <a:cs typeface="+mn-cs"/>
              </a:rPr>
              <a:t>Testing does not indicate recoverable </a:t>
            </a:r>
            <a:r>
              <a:rPr lang="en-US" sz="2400" kern="0" dirty="0">
                <a:latin typeface="+mn-lt"/>
                <a:cs typeface="+mn-cs"/>
              </a:rPr>
              <a:t>LNAPL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>
                <a:latin typeface="+mn-lt"/>
                <a:cs typeface="+mn-cs"/>
              </a:rPr>
              <a:t>Only </a:t>
            </a:r>
            <a:r>
              <a:rPr lang="en-US" sz="2000" kern="0" dirty="0" smtClean="0">
                <a:latin typeface="+mn-lt"/>
                <a:cs typeface="+mn-cs"/>
              </a:rPr>
              <a:t>4 </a:t>
            </a:r>
            <a:r>
              <a:rPr lang="en-US" sz="2000" kern="0" dirty="0">
                <a:latin typeface="+mn-lt"/>
                <a:cs typeface="+mn-cs"/>
              </a:rPr>
              <a:t>of </a:t>
            </a:r>
            <a:r>
              <a:rPr lang="en-US" sz="2000" kern="0" dirty="0" smtClean="0">
                <a:latin typeface="+mn-lt"/>
                <a:cs typeface="+mn-cs"/>
              </a:rPr>
              <a:t>17 </a:t>
            </a:r>
            <a:r>
              <a:rPr lang="en-US" sz="2000" kern="0" dirty="0">
                <a:latin typeface="+mn-lt"/>
                <a:cs typeface="+mn-cs"/>
              </a:rPr>
              <a:t>wells showed enough LNAPL </a:t>
            </a:r>
            <a:r>
              <a:rPr lang="en-US" sz="2000" kern="0" dirty="0" smtClean="0">
                <a:latin typeface="+mn-lt"/>
                <a:cs typeface="+mn-cs"/>
              </a:rPr>
              <a:t>for </a:t>
            </a:r>
            <a:r>
              <a:rPr lang="en-US" sz="2000" kern="0" dirty="0" smtClean="0">
                <a:latin typeface="+mn-lt"/>
                <a:cs typeface="+mn-cs"/>
              </a:rPr>
              <a:t>mobility &amp; recoverability testing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None of the wells showed recoverable LNAPL</a:t>
            </a:r>
            <a:endParaRPr lang="en-US" sz="2000" kern="0" dirty="0">
              <a:latin typeface="+mn-lt"/>
              <a:cs typeface="+mn-cs"/>
            </a:endParaRP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Plant 2 - LNAPL </a:t>
            </a:r>
            <a:r>
              <a:rPr lang="en-US" sz="2000" kern="0" dirty="0">
                <a:latin typeface="+mn-lt"/>
                <a:cs typeface="+mn-cs"/>
              </a:rPr>
              <a:t>is </a:t>
            </a:r>
            <a:r>
              <a:rPr lang="en-US" sz="2000" kern="0" dirty="0" smtClean="0">
                <a:latin typeface="+mn-lt"/>
                <a:cs typeface="+mn-cs"/>
              </a:rPr>
              <a:t>likely cutting </a:t>
            </a:r>
            <a:r>
              <a:rPr lang="en-US" sz="2000" kern="0" dirty="0">
                <a:latin typeface="+mn-lt"/>
                <a:cs typeface="+mn-cs"/>
              </a:rPr>
              <a:t>oil with </a:t>
            </a:r>
          </a:p>
          <a:p>
            <a:pPr marL="1371600" lvl="2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CVOC &amp; 1,4-dioxane </a:t>
            </a:r>
            <a:r>
              <a:rPr lang="en-US" sz="2000" kern="0" dirty="0">
                <a:latin typeface="+mn-lt"/>
                <a:cs typeface="+mn-cs"/>
              </a:rPr>
              <a:t>groundwater </a:t>
            </a:r>
            <a:r>
              <a:rPr lang="en-US" sz="2000" kern="0" dirty="0" smtClean="0">
                <a:latin typeface="+mn-lt"/>
                <a:cs typeface="+mn-cs"/>
              </a:rPr>
              <a:t>halo/plume</a:t>
            </a:r>
            <a:endParaRPr lang="en-US" sz="2000" kern="0" dirty="0">
              <a:latin typeface="+mn-lt"/>
              <a:cs typeface="+mn-cs"/>
            </a:endParaRPr>
          </a:p>
          <a:p>
            <a:pPr marL="1371600" lvl="2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PCBs</a:t>
            </a:r>
            <a:endParaRPr lang="en-US" sz="2000" kern="0" dirty="0" smtClean="0">
              <a:latin typeface="+mn-lt"/>
              <a:cs typeface="+mn-cs"/>
            </a:endParaRP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Plant 3 – LNAPL is gasoline</a:t>
            </a:r>
            <a:endParaRPr lang="en-US" sz="2000" kern="0" dirty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2000" kern="0" dirty="0">
              <a:latin typeface="+mn-lt"/>
              <a:cs typeface="+mn-cs"/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879" y="696036"/>
            <a:ext cx="1911221" cy="521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422776" y="5925143"/>
            <a:ext cx="1219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900" dirty="0"/>
              <a:t>LNAPL fluorescing under UV light</a:t>
            </a:r>
          </a:p>
        </p:txBody>
      </p:sp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54592" y="5914030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900" dirty="0"/>
              <a:t>Soil core under ambient (white) light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25" y="161925"/>
            <a:ext cx="7391400" cy="997196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Storm Sewer Sampling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76803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542925" y="1225550"/>
            <a:ext cx="8039099" cy="49657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0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Plant 2</a:t>
            </a:r>
          </a:p>
          <a:p>
            <a:pPr lvl="1" eaLnBrk="1" hangingPunct="1">
              <a:buClr>
                <a:srgbClr val="0084A9"/>
              </a:buClr>
              <a:buFontTx/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No GSI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exceedances</a:t>
            </a:r>
          </a:p>
          <a:p>
            <a:pPr lvl="1" eaLnBrk="1" hangingPunct="1">
              <a:buClr>
                <a:srgbClr val="0084A9"/>
              </a:buClr>
              <a:buFontTx/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Low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levels of 1,4-dioxane decreasing south to north</a:t>
            </a:r>
          </a:p>
          <a:p>
            <a:pPr eaLnBrk="1" hangingPunct="1"/>
            <a:r>
              <a:rPr lang="en-US" sz="20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Plant 3</a:t>
            </a:r>
          </a:p>
          <a:p>
            <a:pPr lvl="1" eaLnBrk="1" hangingPunct="1">
              <a:buClr>
                <a:srgbClr val="0084A9"/>
              </a:buClr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No GSI exceedances</a:t>
            </a:r>
          </a:p>
          <a:p>
            <a:pPr lvl="1" eaLnBrk="1" hangingPunct="1">
              <a:buClr>
                <a:srgbClr val="0084A9"/>
              </a:buClr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Metals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detected in  November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(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Cr, Cu, Pb, Zn) potentially related to sampling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method</a:t>
            </a:r>
          </a:p>
          <a:p>
            <a:pPr eaLnBrk="1" hangingPunct="1">
              <a:buClr>
                <a:srgbClr val="0084A9"/>
              </a:buClr>
            </a:pPr>
            <a:r>
              <a:rPr lang="en-US" sz="20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Plant 6  (P6-MH2-SW)</a:t>
            </a:r>
            <a:endParaRPr lang="en-US" sz="2000" b="1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742950" lvl="2" indent="-342900" eaLnBrk="1" hangingPunct="1">
              <a:spcBef>
                <a:spcPct val="25000"/>
              </a:spcBef>
              <a:buClr>
                <a:srgbClr val="0084A9"/>
              </a:buClr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Xylenes 64 µg/L (GSI: 41)</a:t>
            </a:r>
          </a:p>
          <a:p>
            <a:pPr marL="742950" lvl="2" indent="-342900" eaLnBrk="1" hangingPunct="1">
              <a:spcBef>
                <a:spcPct val="25000"/>
              </a:spcBef>
              <a:buClr>
                <a:srgbClr val="0084A9"/>
              </a:buClr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Selenium 6 µg/L (GSI: 5)</a:t>
            </a:r>
          </a:p>
          <a:p>
            <a:pPr marL="742950" lvl="2" indent="-342900" eaLnBrk="1" hangingPunct="1">
              <a:spcBef>
                <a:spcPct val="25000"/>
              </a:spcBef>
              <a:buClr>
                <a:srgbClr val="0084A9"/>
              </a:buClr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Metals detected in November above GSI (As, Cr, Cu, Pb, Zn) potentially related to sampling method</a:t>
            </a:r>
          </a:p>
          <a:p>
            <a:pPr eaLnBrk="1" hangingPunct="1">
              <a:buClr>
                <a:srgbClr val="0084A9"/>
              </a:buClr>
              <a:buChar char="•"/>
            </a:pPr>
            <a:endParaRPr lang="en-US" sz="18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eaLnBrk="1" hangingPunct="1">
              <a:buFontTx/>
              <a:buChar char="•"/>
            </a:pPr>
            <a:endParaRPr lang="en-US" sz="18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eaLnBrk="1" hangingPunct="1">
              <a:buFontTx/>
              <a:buChar char="•"/>
            </a:pPr>
            <a:endParaRPr lang="en-US" sz="18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eaLnBrk="1" hangingPunct="1"/>
            <a:endParaRPr lang="en-US" sz="18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/>
          <p:cNvPicPr>
            <a:picLocks noChangeAspect="1" noChangeArrowheads="1"/>
          </p:cNvPicPr>
          <p:nvPr/>
        </p:nvPicPr>
        <p:blipFill>
          <a:blip r:embed="rId2" cstate="print"/>
          <a:srcRect l="33167" t="16437" r="22583" b="22069"/>
          <a:stretch>
            <a:fillRect/>
          </a:stretch>
        </p:blipFill>
        <p:spPr bwMode="auto">
          <a:xfrm>
            <a:off x="3937000" y="793750"/>
            <a:ext cx="517525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1450" y="123825"/>
            <a:ext cx="8058150" cy="997196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6 Stormceptor Clean-out / LNAPL 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4294967295"/>
          </p:nvPr>
        </p:nvSpPr>
        <p:spPr>
          <a:xfrm>
            <a:off x="0" y="819150"/>
            <a:ext cx="3733800" cy="6932613"/>
          </a:xfrm>
          <a:prstGeom prst="rect">
            <a:avLst/>
          </a:prstGeom>
        </p:spPr>
        <p:txBody>
          <a:bodyPr/>
          <a:lstStyle/>
          <a:p>
            <a:pPr marL="274320" indent="-274320" eaLnBrk="1" hangingPunct="1">
              <a:buFontTx/>
              <a:buChar char="•"/>
            </a:pPr>
            <a:r>
              <a:rPr lang="en-US" sz="20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Fingerprint analysis of ESC-2 LNAPL indicates hydraulic oil or motor </a:t>
            </a:r>
            <a:r>
              <a:rPr lang="en-US" sz="20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oil</a:t>
            </a:r>
          </a:p>
          <a:p>
            <a:pPr marL="652145" lvl="1" indent="-274320" eaLnBrk="1" hangingPunct="1">
              <a:buFontTx/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No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VOCs</a:t>
            </a:r>
          </a:p>
          <a:p>
            <a:pPr marL="274320" indent="-274320" eaLnBrk="1" hangingPunct="1">
              <a:buFontTx/>
              <a:buChar char="•"/>
            </a:pPr>
            <a:r>
              <a:rPr lang="en-US" sz="20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LNAPL </a:t>
            </a:r>
            <a:r>
              <a:rPr lang="en-US" sz="20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Measurements prior to </a:t>
            </a:r>
            <a:r>
              <a:rPr lang="en-US" sz="20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cleanout</a:t>
            </a:r>
          </a:p>
          <a:p>
            <a:pPr marL="652145" lvl="1" indent="-274320" eaLnBrk="1" hangingPunct="1">
              <a:buFontTx/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ESC-2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–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DTP 10.47; DTW 10.52</a:t>
            </a:r>
          </a:p>
          <a:p>
            <a:pPr marL="652145" lvl="1" indent="-274320" eaLnBrk="1" hangingPunct="1">
              <a:buFontTx/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ESC-3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– Sheen; DTW 5.05</a:t>
            </a:r>
          </a:p>
          <a:p>
            <a:pPr marL="274320" indent="-274320" eaLnBrk="1" hangingPunct="1">
              <a:buFontTx/>
              <a:buChar char="•"/>
            </a:pPr>
            <a:r>
              <a:rPr lang="en-US" sz="20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Cleanout of Stormceptors completed </a:t>
            </a:r>
          </a:p>
          <a:p>
            <a:pPr marL="652145" lvl="1" indent="-274320" eaLnBrk="1" hangingPunct="1">
              <a:buFontTx/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ESC-2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- 9,602-gallons of liquid/sludge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removed</a:t>
            </a:r>
          </a:p>
          <a:p>
            <a:pPr marL="652145" lvl="1" indent="-274320" eaLnBrk="1" hangingPunct="1">
              <a:buFontTx/>
              <a:buChar char="•"/>
            </a:pP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ESC-3 </a:t>
            </a:r>
            <a:r>
              <a:rPr lang="en-US" sz="18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- 2,009-gallons of liquid/sludge removed</a:t>
            </a:r>
          </a:p>
          <a:p>
            <a:pPr lvl="1" eaLnBrk="1" hangingPunct="1"/>
            <a:endParaRPr lang="en-US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lvl="1" eaLnBrk="1" hangingPunct="1"/>
            <a:endParaRPr lang="en-US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FontTx/>
              <a:buChar char="•"/>
            </a:pPr>
            <a:endParaRPr lang="en-US" sz="20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FontTx/>
              <a:buChar char="•"/>
            </a:pPr>
            <a:endParaRPr lang="en-US" sz="20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FontTx/>
              <a:buChar char="•"/>
            </a:pPr>
            <a:endParaRPr lang="en-US" sz="20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26629" name="TextBox 5"/>
          <p:cNvSpPr txBox="1">
            <a:spLocks noChangeArrowheads="1"/>
          </p:cNvSpPr>
          <p:nvPr/>
        </p:nvSpPr>
        <p:spPr bwMode="auto">
          <a:xfrm>
            <a:off x="4584700" y="4940300"/>
            <a:ext cx="850900" cy="215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FF0000"/>
                </a:solidFill>
              </a:rPr>
              <a:t>ESC-3</a:t>
            </a:r>
          </a:p>
        </p:txBody>
      </p:sp>
      <p:cxnSp>
        <p:nvCxnSpPr>
          <p:cNvPr id="26630" name="Straight Arrow Connector 7"/>
          <p:cNvCxnSpPr>
            <a:cxnSpLocks noChangeShapeType="1"/>
            <a:stCxn id="26629" idx="2"/>
          </p:cNvCxnSpPr>
          <p:nvPr/>
        </p:nvCxnSpPr>
        <p:spPr bwMode="auto">
          <a:xfrm>
            <a:off x="5010150" y="5156200"/>
            <a:ext cx="666750" cy="19050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6631" name="TextBox 8"/>
          <p:cNvSpPr txBox="1">
            <a:spLocks noChangeArrowheads="1"/>
          </p:cNvSpPr>
          <p:nvPr/>
        </p:nvSpPr>
        <p:spPr bwMode="auto">
          <a:xfrm>
            <a:off x="6591300" y="4876800"/>
            <a:ext cx="850900" cy="215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FF0000"/>
                </a:solidFill>
              </a:rPr>
              <a:t>ESC-2</a:t>
            </a:r>
          </a:p>
        </p:txBody>
      </p:sp>
      <p:cxnSp>
        <p:nvCxnSpPr>
          <p:cNvPr id="26632" name="Straight Arrow Connector 9"/>
          <p:cNvCxnSpPr>
            <a:cxnSpLocks noChangeShapeType="1"/>
            <a:stCxn id="26631" idx="2"/>
          </p:cNvCxnSpPr>
          <p:nvPr/>
        </p:nvCxnSpPr>
        <p:spPr bwMode="auto">
          <a:xfrm>
            <a:off x="7016750" y="5092700"/>
            <a:ext cx="476250" cy="19050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90525" y="266700"/>
            <a:ext cx="8458200" cy="609600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6 Stormceptor Clean-out / LNAPL </a:t>
            </a:r>
          </a:p>
        </p:txBody>
      </p:sp>
      <p:sp>
        <p:nvSpPr>
          <p:cNvPr id="82946" name="Content Placeholder 2"/>
          <p:cNvSpPr>
            <a:spLocks noGrp="1"/>
          </p:cNvSpPr>
          <p:nvPr>
            <p:ph type="subTitle" idx="1"/>
          </p:nvPr>
        </p:nvSpPr>
        <p:spPr>
          <a:xfrm>
            <a:off x="304800" y="838200"/>
            <a:ext cx="4419600" cy="5181600"/>
          </a:xfrm>
        </p:spPr>
        <p:txBody>
          <a:bodyPr/>
          <a:lstStyle/>
          <a:p>
            <a:pPr marL="274320" indent="-274320" eaLnBrk="1" hangingPunct="1">
              <a:buFontTx/>
              <a:buChar char="•"/>
              <a:defRPr/>
            </a:pPr>
            <a:r>
              <a:rPr lang="en-US" sz="2000" dirty="0" smtClean="0">
                <a:latin typeface="Arial" charset="0"/>
                <a:cs typeface="Arial" charset="0"/>
              </a:rPr>
              <a:t>ESC-2 Measurements</a:t>
            </a: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ea typeface="+mn-ea"/>
                <a:cs typeface="Arial" charset="0"/>
              </a:rPr>
              <a:t>Depth to bottom of structure is 20.0 feet </a:t>
            </a:r>
            <a:r>
              <a:rPr lang="en-US" sz="1800" dirty="0" err="1" smtClean="0">
                <a:latin typeface="Arial" charset="0"/>
                <a:ea typeface="+mn-ea"/>
                <a:cs typeface="Arial" charset="0"/>
              </a:rPr>
              <a:t>bgs</a:t>
            </a:r>
            <a:endParaRPr lang="en-US" sz="1800" dirty="0" smtClean="0">
              <a:latin typeface="Arial" charset="0"/>
              <a:ea typeface="+mn-ea"/>
              <a:cs typeface="Arial" charset="0"/>
            </a:endParaRP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ea typeface="+mn-ea"/>
                <a:cs typeface="Arial" charset="0"/>
              </a:rPr>
              <a:t>12-foot diameter based upon spec sheet</a:t>
            </a: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ea typeface="+mn-ea"/>
                <a:cs typeface="Arial" charset="0"/>
              </a:rPr>
              <a:t>24-inch inlet pipe on north side of structure 6.0 feet </a:t>
            </a:r>
            <a:r>
              <a:rPr lang="en-US" sz="1800" dirty="0" err="1" smtClean="0">
                <a:latin typeface="Arial" charset="0"/>
                <a:ea typeface="+mn-ea"/>
                <a:cs typeface="Arial" charset="0"/>
              </a:rPr>
              <a:t>bgs</a:t>
            </a:r>
            <a:endParaRPr lang="en-US" sz="1800" dirty="0" smtClean="0">
              <a:latin typeface="Arial" charset="0"/>
              <a:ea typeface="+mn-ea"/>
              <a:cs typeface="Arial" charset="0"/>
            </a:endParaRP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ea typeface="+mn-ea"/>
                <a:cs typeface="Arial" charset="0"/>
              </a:rPr>
              <a:t>Cannot see the outlet pipe</a:t>
            </a:r>
          </a:p>
          <a:p>
            <a:pPr marL="274320" indent="-274320" eaLnBrk="1" hangingPunct="1">
              <a:buFontTx/>
              <a:buChar char="•"/>
              <a:defRPr/>
            </a:pPr>
            <a:r>
              <a:rPr lang="en-US" sz="2000" dirty="0" smtClean="0">
                <a:latin typeface="Arial" charset="0"/>
                <a:cs typeface="Arial" charset="0"/>
              </a:rPr>
              <a:t>ESC-3 Measurements</a:t>
            </a: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Depth to bottom of structure is 14.0 feet </a:t>
            </a:r>
            <a:r>
              <a:rPr lang="en-US" sz="1800" dirty="0" err="1" smtClean="0">
                <a:latin typeface="Arial" charset="0"/>
                <a:cs typeface="Arial" charset="0"/>
              </a:rPr>
              <a:t>bgs</a:t>
            </a:r>
            <a:endParaRPr lang="en-US" sz="1800" dirty="0" smtClean="0">
              <a:latin typeface="Arial" charset="0"/>
              <a:cs typeface="Arial" charset="0"/>
            </a:endParaRP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5-foot diameter </a:t>
            </a: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Inlet pipe on north side of structure approximately 3.5 feet </a:t>
            </a:r>
            <a:r>
              <a:rPr lang="en-US" sz="1800" dirty="0" err="1" smtClean="0">
                <a:latin typeface="Arial" charset="0"/>
                <a:cs typeface="Arial" charset="0"/>
              </a:rPr>
              <a:t>bgs</a:t>
            </a:r>
            <a:r>
              <a:rPr lang="en-US" sz="1800" dirty="0" smtClean="0">
                <a:latin typeface="Arial" charset="0"/>
                <a:cs typeface="Arial" charset="0"/>
              </a:rPr>
              <a:t>.  Could not verify exact size</a:t>
            </a:r>
          </a:p>
          <a:p>
            <a:pPr marL="652145" lvl="1" indent="-274320" eaLnBrk="1" hangingPunct="1">
              <a:buFontTx/>
              <a:buChar char="•"/>
              <a:defRPr/>
            </a:pPr>
            <a:r>
              <a:rPr lang="en-US" sz="1800" dirty="0" smtClean="0">
                <a:latin typeface="Arial" charset="0"/>
                <a:cs typeface="Arial" charset="0"/>
              </a:rPr>
              <a:t>6-inch outlet pipe on south side of structure </a:t>
            </a:r>
          </a:p>
          <a:p>
            <a:pPr marL="0" indent="0" eaLnBrk="1" hangingPunct="1">
              <a:defRPr/>
            </a:pPr>
            <a:endParaRPr lang="en-US" dirty="0" smtClean="0"/>
          </a:p>
          <a:p>
            <a:pPr marL="0" indent="0" eaLnBrk="1" hangingPunct="1">
              <a:defRPr/>
            </a:pPr>
            <a:endParaRPr lang="en-US" dirty="0" smtClean="0">
              <a:latin typeface="Arial" charset="0"/>
              <a:cs typeface="Arial" charset="0"/>
            </a:endParaRP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854075"/>
            <a:ext cx="3148012" cy="236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5088" y="3497263"/>
            <a:ext cx="3138487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90525" y="266700"/>
            <a:ext cx="8458200" cy="609600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 6 Stormceptor Clean-out / LNAPL </a:t>
            </a:r>
          </a:p>
        </p:txBody>
      </p:sp>
      <p:sp>
        <p:nvSpPr>
          <p:cNvPr id="82946" name="Content Placeholder 2"/>
          <p:cNvSpPr>
            <a:spLocks noGrp="1"/>
          </p:cNvSpPr>
          <p:nvPr>
            <p:ph type="subTitle" idx="1"/>
          </p:nvPr>
        </p:nvSpPr>
        <p:spPr>
          <a:xfrm>
            <a:off x="409575" y="1495425"/>
            <a:ext cx="4238625" cy="3752850"/>
          </a:xfrm>
        </p:spPr>
        <p:txBody>
          <a:bodyPr/>
          <a:lstStyle/>
          <a:p>
            <a:pPr marL="274320" indent="-274320" eaLnBrk="1" hangingPunct="1">
              <a:buFontTx/>
              <a:buChar char="•"/>
              <a:defRPr/>
            </a:pPr>
            <a:r>
              <a:rPr lang="en-US" sz="2000" dirty="0" smtClean="0">
                <a:latin typeface="Arial" charset="0"/>
                <a:cs typeface="Arial" charset="0"/>
              </a:rPr>
              <a:t>No indication of additional LNAPL accumulation at or upstream of </a:t>
            </a:r>
            <a:r>
              <a:rPr lang="en-US" sz="2000" dirty="0" smtClean="0">
                <a:latin typeface="Arial" charset="0"/>
                <a:cs typeface="Arial" charset="0"/>
              </a:rPr>
              <a:t>stormceptor</a:t>
            </a:r>
          </a:p>
          <a:p>
            <a:pPr marL="721995" lvl="1" indent="-274320" eaLnBrk="1" hangingPunct="1">
              <a:buFontTx/>
              <a:buChar char="•"/>
              <a:defRPr/>
            </a:pPr>
            <a:r>
              <a:rPr lang="en-US" dirty="0" smtClean="0">
                <a:latin typeface="Arial" charset="0"/>
                <a:cs typeface="Arial" charset="0"/>
              </a:rPr>
              <a:t>No odors or sheen observed on upstream LNAPL pillows</a:t>
            </a:r>
            <a:endParaRPr lang="en-US" dirty="0" smtClean="0">
              <a:latin typeface="Arial" charset="0"/>
              <a:cs typeface="Arial" charset="0"/>
            </a:endParaRPr>
          </a:p>
          <a:p>
            <a:pPr marL="274320" indent="-274320" eaLnBrk="1" hangingPunct="1">
              <a:buFontTx/>
              <a:buChar char="•"/>
              <a:defRPr/>
            </a:pPr>
            <a:endParaRPr lang="en-US" sz="2000" dirty="0" smtClean="0">
              <a:latin typeface="Arial" charset="0"/>
              <a:cs typeface="Arial" charset="0"/>
            </a:endParaRPr>
          </a:p>
          <a:p>
            <a:pPr marL="274320" indent="-274320" eaLnBrk="1" hangingPunct="1">
              <a:buFontTx/>
              <a:buChar char="•"/>
              <a:defRPr/>
            </a:pPr>
            <a:r>
              <a:rPr lang="en-US" sz="2000" dirty="0" smtClean="0">
                <a:latin typeface="Arial" charset="0"/>
                <a:cs typeface="Arial" charset="0"/>
              </a:rPr>
              <a:t>Based on composition of LNAPL, not likely mobile</a:t>
            </a:r>
          </a:p>
          <a:p>
            <a:pPr marL="995045" lvl="1" indent="-274320" eaLnBrk="1" hangingPunct="1">
              <a:buFontTx/>
              <a:buChar char="•"/>
              <a:defRPr/>
            </a:pPr>
            <a:r>
              <a:rPr lang="en-US" dirty="0" smtClean="0">
                <a:latin typeface="Arial" charset="0"/>
                <a:ea typeface="+mn-ea"/>
                <a:cs typeface="Arial" charset="0"/>
              </a:rPr>
              <a:t>Possibly a result of a one-time release during demolition activities</a:t>
            </a:r>
          </a:p>
          <a:p>
            <a:pPr marL="0" indent="0" eaLnBrk="1" hangingPunct="1">
              <a:defRPr/>
            </a:pPr>
            <a:endParaRPr lang="en-US" dirty="0" smtClean="0">
              <a:latin typeface="Arial" charset="0"/>
              <a:cs typeface="Arial" charset="0"/>
            </a:endParaRPr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1275" y="854075"/>
            <a:ext cx="3163888" cy="236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7150" y="3497263"/>
            <a:ext cx="3154363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733925" y="3248025"/>
            <a:ext cx="8763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tx2"/>
                </a:solidFill>
              </a:rPr>
              <a:t>DIRT/MUD</a:t>
            </a:r>
            <a:endParaRPr lang="en-US" sz="1100" b="1" dirty="0">
              <a:solidFill>
                <a:schemeClr val="tx2"/>
              </a:solidFill>
            </a:endParaRPr>
          </a:p>
        </p:txBody>
      </p:sp>
      <p:cxnSp>
        <p:nvCxnSpPr>
          <p:cNvPr id="7" name="Straight Arrow Connector 7"/>
          <p:cNvCxnSpPr>
            <a:cxnSpLocks noChangeShapeType="1"/>
            <a:stCxn id="6" idx="2"/>
          </p:cNvCxnSpPr>
          <p:nvPr/>
        </p:nvCxnSpPr>
        <p:spPr bwMode="auto">
          <a:xfrm>
            <a:off x="5172075" y="3509635"/>
            <a:ext cx="1895475" cy="131954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11" name="Straight Arrow Connector 7"/>
          <p:cNvCxnSpPr>
            <a:cxnSpLocks noChangeShapeType="1"/>
            <a:stCxn id="6" idx="0"/>
          </p:cNvCxnSpPr>
          <p:nvPr/>
        </p:nvCxnSpPr>
        <p:spPr bwMode="auto">
          <a:xfrm flipV="1">
            <a:off x="5172075" y="2133600"/>
            <a:ext cx="1600200" cy="1114425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238" y="174876"/>
            <a:ext cx="2522019" cy="886397"/>
          </a:xfr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Conceptual Site Model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pic>
        <p:nvPicPr>
          <p:cNvPr id="3" name="Picture 2" descr="Figure 8.1. - Conceptual model development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585484" y="0"/>
            <a:ext cx="6558516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Down Arrow 3"/>
          <p:cNvSpPr/>
          <p:nvPr/>
        </p:nvSpPr>
        <p:spPr bwMode="auto">
          <a:xfrm rot="16200000">
            <a:off x="4515921" y="2419349"/>
            <a:ext cx="274320" cy="1097280"/>
          </a:xfrm>
          <a:prstGeom prst="down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8000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127" t="22476" r="4762" b="35238"/>
          <a:stretch>
            <a:fillRect/>
          </a:stretch>
        </p:blipFill>
        <p:spPr bwMode="auto">
          <a:xfrm>
            <a:off x="188685" y="3588590"/>
            <a:ext cx="8955315" cy="306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17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8000" y="0"/>
            <a:ext cx="3556000" cy="303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145415" y="60960"/>
            <a:ext cx="8229600" cy="886397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Typical Cross Section</a:t>
            </a:r>
            <a:b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Plants 2 &amp; 6</a:t>
            </a:r>
          </a:p>
        </p:txBody>
      </p:sp>
      <p:sp>
        <p:nvSpPr>
          <p:cNvPr id="32773" name="Freeform 11"/>
          <p:cNvSpPr>
            <a:spLocks/>
          </p:cNvSpPr>
          <p:nvPr/>
        </p:nvSpPr>
        <p:spPr bwMode="auto">
          <a:xfrm>
            <a:off x="6507163" y="1355725"/>
            <a:ext cx="1814512" cy="107950"/>
          </a:xfrm>
          <a:custGeom>
            <a:avLst/>
            <a:gdLst>
              <a:gd name="T0" fmla="*/ 0 w 1813560"/>
              <a:gd name="T1" fmla="*/ 55268 h 106680"/>
              <a:gd name="T2" fmla="*/ 457920 w 1813560"/>
              <a:gd name="T3" fmla="*/ 78954 h 106680"/>
              <a:gd name="T4" fmla="*/ 1129537 w 1813560"/>
              <a:gd name="T5" fmla="*/ 0 h 106680"/>
              <a:gd name="T6" fmla="*/ 1320337 w 1813560"/>
              <a:gd name="T7" fmla="*/ 23686 h 106680"/>
              <a:gd name="T8" fmla="*/ 1816417 w 1813560"/>
              <a:gd name="T9" fmla="*/ 110535 h 1066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13560"/>
              <a:gd name="T16" fmla="*/ 0 h 106680"/>
              <a:gd name="T17" fmla="*/ 1813560 w 1813560"/>
              <a:gd name="T18" fmla="*/ 106680 h 1066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13560" h="106680">
                <a:moveTo>
                  <a:pt x="0" y="53340"/>
                </a:moveTo>
                <a:lnTo>
                  <a:pt x="457200" y="76200"/>
                </a:lnTo>
                <a:lnTo>
                  <a:pt x="1127760" y="0"/>
                </a:lnTo>
                <a:lnTo>
                  <a:pt x="1318260" y="22860"/>
                </a:lnTo>
                <a:lnTo>
                  <a:pt x="1813560" y="106680"/>
                </a:lnTo>
              </a:path>
            </a:pathLst>
          </a:custGeom>
          <a:noFill/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32774" name="TextBox 12"/>
          <p:cNvSpPr txBox="1">
            <a:spLocks noChangeArrowheads="1"/>
          </p:cNvSpPr>
          <p:nvPr/>
        </p:nvSpPr>
        <p:spPr bwMode="auto">
          <a:xfrm>
            <a:off x="98425" y="3094038"/>
            <a:ext cx="6715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West</a:t>
            </a:r>
          </a:p>
        </p:txBody>
      </p:sp>
      <p:sp>
        <p:nvSpPr>
          <p:cNvPr id="32775" name="TextBox 13"/>
          <p:cNvSpPr txBox="1">
            <a:spLocks noChangeArrowheads="1"/>
          </p:cNvSpPr>
          <p:nvPr/>
        </p:nvSpPr>
        <p:spPr bwMode="auto">
          <a:xfrm>
            <a:off x="8472488" y="3070225"/>
            <a:ext cx="6175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East</a:t>
            </a:r>
          </a:p>
        </p:txBody>
      </p:sp>
      <p:cxnSp>
        <p:nvCxnSpPr>
          <p:cNvPr id="32779" name="Straight Arrow Connector 24"/>
          <p:cNvCxnSpPr>
            <a:cxnSpLocks noChangeShapeType="1"/>
          </p:cNvCxnSpPr>
          <p:nvPr/>
        </p:nvCxnSpPr>
        <p:spPr bwMode="auto">
          <a:xfrm flipV="1">
            <a:off x="5784850" y="5067300"/>
            <a:ext cx="590550" cy="657225"/>
          </a:xfrm>
          <a:prstGeom prst="straightConnector1">
            <a:avLst/>
          </a:prstGeom>
          <a:noFill/>
          <a:ln w="12700" algn="ctr">
            <a:solidFill>
              <a:schemeClr val="accent2"/>
            </a:solidFill>
            <a:round/>
            <a:headEnd/>
            <a:tailEnd type="arrow" w="med" len="med"/>
          </a:ln>
        </p:spPr>
      </p:cxnSp>
      <p:sp>
        <p:nvSpPr>
          <p:cNvPr id="28" name="TextBox 27"/>
          <p:cNvSpPr txBox="1"/>
          <p:nvPr/>
        </p:nvSpPr>
        <p:spPr>
          <a:xfrm>
            <a:off x="4351338" y="3817938"/>
            <a:ext cx="731837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050" dirty="0">
                <a:solidFill>
                  <a:schemeClr val="bg1"/>
                </a:solidFill>
                <a:latin typeface="Arial" charset="0"/>
                <a:cs typeface="Arial" charset="0"/>
              </a:rPr>
              <a:t>Fill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225925" y="4084638"/>
            <a:ext cx="984250" cy="415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050" dirty="0">
                <a:solidFill>
                  <a:schemeClr val="bg1"/>
                </a:solidFill>
                <a:latin typeface="Arial" charset="0"/>
                <a:cs typeface="Arial" charset="0"/>
              </a:rPr>
              <a:t>Interbedded Zone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33850" y="4708525"/>
            <a:ext cx="1082675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050" dirty="0">
                <a:solidFill>
                  <a:schemeClr val="bg1"/>
                </a:solidFill>
                <a:latin typeface="Arial" charset="0"/>
                <a:cs typeface="Arial" charset="0"/>
              </a:rPr>
              <a:t>Till/Aquitard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269163" y="4762500"/>
            <a:ext cx="1311275" cy="415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050" dirty="0">
                <a:latin typeface="Arial" charset="0"/>
                <a:cs typeface="Arial" charset="0"/>
              </a:rPr>
              <a:t>Lower (Dry) Sand/Silt/Clay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0675" y="5549900"/>
            <a:ext cx="1081088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050" dirty="0">
                <a:solidFill>
                  <a:schemeClr val="bg1"/>
                </a:solidFill>
                <a:latin typeface="Arial" charset="0"/>
                <a:cs typeface="Arial" charset="0"/>
              </a:rPr>
              <a:t>Bedrock</a:t>
            </a:r>
          </a:p>
        </p:txBody>
      </p:sp>
      <p:cxnSp>
        <p:nvCxnSpPr>
          <p:cNvPr id="34" name="Straight Connector 33"/>
          <p:cNvCxnSpPr/>
          <p:nvPr/>
        </p:nvCxnSpPr>
        <p:spPr bwMode="auto">
          <a:xfrm flipV="1">
            <a:off x="923925" y="5295900"/>
            <a:ext cx="7943850" cy="85725"/>
          </a:xfrm>
          <a:prstGeom prst="line">
            <a:avLst/>
          </a:prstGeom>
          <a:noFill/>
          <a:ln w="254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Isosceles Triangle 36"/>
          <p:cNvSpPr/>
          <p:nvPr/>
        </p:nvSpPr>
        <p:spPr bwMode="auto">
          <a:xfrm flipV="1">
            <a:off x="4622800" y="5180013"/>
            <a:ext cx="180975" cy="171450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80000" tIns="0" rIns="0" bIns="0"/>
          <a:lstStyle/>
          <a:p>
            <a:pPr>
              <a:spcBef>
                <a:spcPct val="50000"/>
              </a:spcBef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2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88690" y="605155"/>
            <a:ext cx="1797050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Content Placeholder 2"/>
          <p:cNvSpPr txBox="1">
            <a:spLocks/>
          </p:cNvSpPr>
          <p:nvPr/>
        </p:nvSpPr>
        <p:spPr bwMode="auto">
          <a:xfrm>
            <a:off x="331153" y="1317308"/>
            <a:ext cx="31051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0" rIns="0" bIns="0">
            <a:spAutoFit/>
          </a:bodyPr>
          <a:lstStyle/>
          <a:p>
            <a:pPr marL="182563" indent="-182563" eaLnBrk="0" hangingPunct="0">
              <a:spcBef>
                <a:spcPct val="25000"/>
              </a:spcBef>
              <a:buClr>
                <a:srgbClr val="0079A2"/>
              </a:buClr>
              <a:buFontTx/>
              <a:buChar char="•"/>
              <a:defRPr/>
            </a:pPr>
            <a:r>
              <a:rPr lang="en-US" sz="1800" kern="0" dirty="0">
                <a:latin typeface="+mn-lt"/>
                <a:cs typeface="+mn-cs"/>
              </a:rPr>
              <a:t>Perched water isolated from bedrock</a:t>
            </a:r>
          </a:p>
          <a:p>
            <a:pPr marL="639763" lvl="1" indent="-182563" eaLnBrk="0" hangingPunct="0">
              <a:spcBef>
                <a:spcPct val="25000"/>
              </a:spcBef>
              <a:buClr>
                <a:srgbClr val="0079A2"/>
              </a:buClr>
              <a:buFontTx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Exception </a:t>
            </a:r>
            <a:r>
              <a:rPr lang="en-US" sz="1600" kern="0" dirty="0" smtClean="0">
                <a:latin typeface="+mn-lt"/>
                <a:cs typeface="+mn-cs"/>
              </a:rPr>
              <a:t>MW-04-06</a:t>
            </a:r>
          </a:p>
          <a:p>
            <a:pPr marL="639763" lvl="1" indent="-182563" eaLnBrk="0" hangingPunct="0">
              <a:spcBef>
                <a:spcPct val="25000"/>
              </a:spcBef>
              <a:buClr>
                <a:srgbClr val="0079A2"/>
              </a:buClr>
              <a:buFontTx/>
              <a:buChar char="•"/>
              <a:defRPr/>
            </a:pPr>
            <a:endParaRPr lang="en-US" sz="1600" kern="0" dirty="0" smtClean="0">
              <a:latin typeface="+mn-lt"/>
              <a:cs typeface="+mn-cs"/>
            </a:endParaRPr>
          </a:p>
          <a:p>
            <a:pPr marL="182563" indent="-182563" eaLnBrk="0" hangingPunct="0">
              <a:spcBef>
                <a:spcPct val="25000"/>
              </a:spcBef>
              <a:buClr>
                <a:srgbClr val="0079A2"/>
              </a:buClr>
              <a:defRPr/>
            </a:pPr>
            <a:r>
              <a:rPr lang="en-US" sz="1600" u="sng" kern="0" dirty="0" smtClean="0">
                <a:solidFill>
                  <a:schemeClr val="tx2"/>
                </a:solidFill>
                <a:latin typeface="+mn-lt"/>
                <a:cs typeface="+mn-cs"/>
              </a:rPr>
              <a:t>Full Model</a:t>
            </a:r>
            <a:endParaRPr lang="en-US" sz="1600" u="sng" kern="0" dirty="0">
              <a:solidFill>
                <a:schemeClr val="tx2"/>
              </a:solidFill>
              <a:latin typeface="+mn-lt"/>
              <a:cs typeface="+mn-cs"/>
            </a:endParaRPr>
          </a:p>
        </p:txBody>
      </p:sp>
      <p:sp>
        <p:nvSpPr>
          <p:cNvPr id="32789" name="Freeform 26"/>
          <p:cNvSpPr>
            <a:spLocks/>
          </p:cNvSpPr>
          <p:nvPr/>
        </p:nvSpPr>
        <p:spPr bwMode="auto">
          <a:xfrm>
            <a:off x="1589088" y="3859213"/>
            <a:ext cx="1552575" cy="301625"/>
          </a:xfrm>
          <a:custGeom>
            <a:avLst/>
            <a:gdLst>
              <a:gd name="T0" fmla="*/ 1535906 w 1552575"/>
              <a:gd name="T1" fmla="*/ 84674 h 300038"/>
              <a:gd name="T2" fmla="*/ 1483519 w 1552575"/>
              <a:gd name="T3" fmla="*/ 67739 h 300038"/>
              <a:gd name="T4" fmla="*/ 1383506 w 1552575"/>
              <a:gd name="T5" fmla="*/ 62900 h 300038"/>
              <a:gd name="T6" fmla="*/ 1273969 w 1552575"/>
              <a:gd name="T7" fmla="*/ 60482 h 300038"/>
              <a:gd name="T8" fmla="*/ 1197769 w 1552575"/>
              <a:gd name="T9" fmla="*/ 45966 h 300038"/>
              <a:gd name="T10" fmla="*/ 1116806 w 1552575"/>
              <a:gd name="T11" fmla="*/ 43547 h 300038"/>
              <a:gd name="T12" fmla="*/ 1031081 w 1552575"/>
              <a:gd name="T13" fmla="*/ 43547 h 300038"/>
              <a:gd name="T14" fmla="*/ 1026319 w 1552575"/>
              <a:gd name="T15" fmla="*/ 12097 h 300038"/>
              <a:gd name="T16" fmla="*/ 966787 w 1552575"/>
              <a:gd name="T17" fmla="*/ 0 h 300038"/>
              <a:gd name="T18" fmla="*/ 928687 w 1552575"/>
              <a:gd name="T19" fmla="*/ 9677 h 300038"/>
              <a:gd name="T20" fmla="*/ 907256 w 1552575"/>
              <a:gd name="T21" fmla="*/ 29031 h 300038"/>
              <a:gd name="T22" fmla="*/ 881062 w 1552575"/>
              <a:gd name="T23" fmla="*/ 45966 h 300038"/>
              <a:gd name="T24" fmla="*/ 814387 w 1552575"/>
              <a:gd name="T25" fmla="*/ 45966 h 300038"/>
              <a:gd name="T26" fmla="*/ 759619 w 1552575"/>
              <a:gd name="T27" fmla="*/ 45966 h 300038"/>
              <a:gd name="T28" fmla="*/ 707231 w 1552575"/>
              <a:gd name="T29" fmla="*/ 60482 h 300038"/>
              <a:gd name="T30" fmla="*/ 633412 w 1552575"/>
              <a:gd name="T31" fmla="*/ 79836 h 300038"/>
              <a:gd name="T32" fmla="*/ 471487 w 1552575"/>
              <a:gd name="T33" fmla="*/ 113704 h 300038"/>
              <a:gd name="T34" fmla="*/ 333375 w 1552575"/>
              <a:gd name="T35" fmla="*/ 106446 h 300038"/>
              <a:gd name="T36" fmla="*/ 247650 w 1552575"/>
              <a:gd name="T37" fmla="*/ 111285 h 300038"/>
              <a:gd name="T38" fmla="*/ 183356 w 1552575"/>
              <a:gd name="T39" fmla="*/ 113704 h 300038"/>
              <a:gd name="T40" fmla="*/ 64294 w 1552575"/>
              <a:gd name="T41" fmla="*/ 116124 h 300038"/>
              <a:gd name="T42" fmla="*/ 14287 w 1552575"/>
              <a:gd name="T43" fmla="*/ 135477 h 300038"/>
              <a:gd name="T44" fmla="*/ 0 w 1552575"/>
              <a:gd name="T45" fmla="*/ 171766 h 300038"/>
              <a:gd name="T46" fmla="*/ 9525 w 1552575"/>
              <a:gd name="T47" fmla="*/ 232247 h 300038"/>
              <a:gd name="T48" fmla="*/ 147637 w 1552575"/>
              <a:gd name="T49" fmla="*/ 297566 h 300038"/>
              <a:gd name="T50" fmla="*/ 307181 w 1552575"/>
              <a:gd name="T51" fmla="*/ 304824 h 300038"/>
              <a:gd name="T52" fmla="*/ 488156 w 1552575"/>
              <a:gd name="T53" fmla="*/ 280632 h 300038"/>
              <a:gd name="T54" fmla="*/ 619125 w 1552575"/>
              <a:gd name="T55" fmla="*/ 278212 h 300038"/>
              <a:gd name="T56" fmla="*/ 747712 w 1552575"/>
              <a:gd name="T57" fmla="*/ 285470 h 300038"/>
              <a:gd name="T58" fmla="*/ 845344 w 1552575"/>
              <a:gd name="T59" fmla="*/ 268535 h 300038"/>
              <a:gd name="T60" fmla="*/ 940594 w 1552575"/>
              <a:gd name="T61" fmla="*/ 263697 h 300038"/>
              <a:gd name="T62" fmla="*/ 1002506 w 1552575"/>
              <a:gd name="T63" fmla="*/ 254019 h 300038"/>
              <a:gd name="T64" fmla="*/ 1123950 w 1552575"/>
              <a:gd name="T65" fmla="*/ 261277 h 300038"/>
              <a:gd name="T66" fmla="*/ 1247775 w 1552575"/>
              <a:gd name="T67" fmla="*/ 239504 h 300038"/>
              <a:gd name="T68" fmla="*/ 1340644 w 1552575"/>
              <a:gd name="T69" fmla="*/ 215313 h 300038"/>
              <a:gd name="T70" fmla="*/ 1433512 w 1552575"/>
              <a:gd name="T71" fmla="*/ 195959 h 300038"/>
              <a:gd name="T72" fmla="*/ 1500187 w 1552575"/>
              <a:gd name="T73" fmla="*/ 183861 h 300038"/>
              <a:gd name="T74" fmla="*/ 1543050 w 1552575"/>
              <a:gd name="T75" fmla="*/ 174185 h 300038"/>
              <a:gd name="T76" fmla="*/ 1552575 w 1552575"/>
              <a:gd name="T77" fmla="*/ 142735 h 300038"/>
              <a:gd name="T78" fmla="*/ 1535906 w 1552575"/>
              <a:gd name="T79" fmla="*/ 84674 h 3000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552575"/>
              <a:gd name="T121" fmla="*/ 0 h 300038"/>
              <a:gd name="T122" fmla="*/ 1552575 w 1552575"/>
              <a:gd name="T123" fmla="*/ 300038 h 30003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552575" h="300038">
                <a:moveTo>
                  <a:pt x="1535906" y="83344"/>
                </a:moveTo>
                <a:lnTo>
                  <a:pt x="1483519" y="66675"/>
                </a:lnTo>
                <a:lnTo>
                  <a:pt x="1383506" y="61913"/>
                </a:lnTo>
                <a:lnTo>
                  <a:pt x="1273969" y="59532"/>
                </a:lnTo>
                <a:lnTo>
                  <a:pt x="1197769" y="45244"/>
                </a:lnTo>
                <a:lnTo>
                  <a:pt x="1116806" y="42863"/>
                </a:lnTo>
                <a:lnTo>
                  <a:pt x="1031081" y="42863"/>
                </a:lnTo>
                <a:lnTo>
                  <a:pt x="1026319" y="11907"/>
                </a:lnTo>
                <a:lnTo>
                  <a:pt x="966787" y="0"/>
                </a:lnTo>
                <a:lnTo>
                  <a:pt x="928687" y="9525"/>
                </a:lnTo>
                <a:lnTo>
                  <a:pt x="907256" y="28575"/>
                </a:lnTo>
                <a:lnTo>
                  <a:pt x="881062" y="45244"/>
                </a:lnTo>
                <a:lnTo>
                  <a:pt x="814387" y="45244"/>
                </a:lnTo>
                <a:lnTo>
                  <a:pt x="759619" y="45244"/>
                </a:lnTo>
                <a:lnTo>
                  <a:pt x="707231" y="59532"/>
                </a:lnTo>
                <a:lnTo>
                  <a:pt x="633412" y="78582"/>
                </a:lnTo>
                <a:lnTo>
                  <a:pt x="471487" y="111919"/>
                </a:lnTo>
                <a:lnTo>
                  <a:pt x="333375" y="104775"/>
                </a:lnTo>
                <a:lnTo>
                  <a:pt x="247650" y="109538"/>
                </a:lnTo>
                <a:lnTo>
                  <a:pt x="183356" y="111919"/>
                </a:lnTo>
                <a:lnTo>
                  <a:pt x="64294" y="114300"/>
                </a:lnTo>
                <a:lnTo>
                  <a:pt x="14287" y="133350"/>
                </a:lnTo>
                <a:lnTo>
                  <a:pt x="0" y="169069"/>
                </a:lnTo>
                <a:lnTo>
                  <a:pt x="9525" y="228600"/>
                </a:lnTo>
                <a:lnTo>
                  <a:pt x="147637" y="292894"/>
                </a:lnTo>
                <a:lnTo>
                  <a:pt x="307181" y="300038"/>
                </a:lnTo>
                <a:lnTo>
                  <a:pt x="488156" y="276225"/>
                </a:lnTo>
                <a:lnTo>
                  <a:pt x="619125" y="273844"/>
                </a:lnTo>
                <a:lnTo>
                  <a:pt x="747712" y="280988"/>
                </a:lnTo>
                <a:lnTo>
                  <a:pt x="845344" y="264319"/>
                </a:lnTo>
                <a:lnTo>
                  <a:pt x="940594" y="259557"/>
                </a:lnTo>
                <a:lnTo>
                  <a:pt x="1002506" y="250032"/>
                </a:lnTo>
                <a:lnTo>
                  <a:pt x="1123950" y="257175"/>
                </a:lnTo>
                <a:lnTo>
                  <a:pt x="1247775" y="235744"/>
                </a:lnTo>
                <a:lnTo>
                  <a:pt x="1340644" y="211932"/>
                </a:lnTo>
                <a:lnTo>
                  <a:pt x="1433512" y="192882"/>
                </a:lnTo>
                <a:lnTo>
                  <a:pt x="1500187" y="180975"/>
                </a:lnTo>
                <a:lnTo>
                  <a:pt x="1543050" y="171450"/>
                </a:lnTo>
                <a:lnTo>
                  <a:pt x="1552575" y="140494"/>
                </a:lnTo>
                <a:lnTo>
                  <a:pt x="1535906" y="83344"/>
                </a:lnTo>
                <a:close/>
              </a:path>
            </a:pathLst>
          </a:custGeom>
          <a:solidFill>
            <a:srgbClr val="FF0000">
              <a:alpha val="25882"/>
            </a:srgbClr>
          </a:solidFill>
          <a:ln w="952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lIns="180000" tIns="0" rIns="0" bIns="0"/>
          <a:lstStyle/>
          <a:p>
            <a:endParaRPr lang="en-US"/>
          </a:p>
        </p:txBody>
      </p:sp>
      <p:sp>
        <p:nvSpPr>
          <p:cNvPr id="32790" name="Freeform 32"/>
          <p:cNvSpPr>
            <a:spLocks/>
          </p:cNvSpPr>
          <p:nvPr/>
        </p:nvSpPr>
        <p:spPr bwMode="auto">
          <a:xfrm>
            <a:off x="1957388" y="4287838"/>
            <a:ext cx="704850" cy="127000"/>
          </a:xfrm>
          <a:custGeom>
            <a:avLst/>
            <a:gdLst>
              <a:gd name="T0" fmla="*/ 545304 w 704852"/>
              <a:gd name="T1" fmla="*/ 19844 h 127001"/>
              <a:gd name="T2" fmla="*/ 466722 w 704852"/>
              <a:gd name="T3" fmla="*/ 794 h 127001"/>
              <a:gd name="T4" fmla="*/ 395285 w 704852"/>
              <a:gd name="T5" fmla="*/ 3176 h 127001"/>
              <a:gd name="T6" fmla="*/ 350042 w 704852"/>
              <a:gd name="T7" fmla="*/ 794 h 127001"/>
              <a:gd name="T8" fmla="*/ 311941 w 704852"/>
              <a:gd name="T9" fmla="*/ 3175 h 127001"/>
              <a:gd name="T10" fmla="*/ 276222 w 704852"/>
              <a:gd name="T11" fmla="*/ 5557 h 127001"/>
              <a:gd name="T12" fmla="*/ 233360 w 704852"/>
              <a:gd name="T13" fmla="*/ 795 h 127001"/>
              <a:gd name="T14" fmla="*/ 169069 w 704852"/>
              <a:gd name="T15" fmla="*/ 3176 h 127001"/>
              <a:gd name="T16" fmla="*/ 121444 w 704852"/>
              <a:gd name="T17" fmla="*/ 7939 h 127001"/>
              <a:gd name="T18" fmla="*/ 66675 w 704852"/>
              <a:gd name="T19" fmla="*/ 29370 h 127001"/>
              <a:gd name="T20" fmla="*/ 16669 w 704852"/>
              <a:gd name="T21" fmla="*/ 48419 h 127001"/>
              <a:gd name="T22" fmla="*/ 0 w 704852"/>
              <a:gd name="T23" fmla="*/ 81754 h 127001"/>
              <a:gd name="T24" fmla="*/ 47625 w 704852"/>
              <a:gd name="T25" fmla="*/ 115091 h 127001"/>
              <a:gd name="T26" fmla="*/ 111920 w 704852"/>
              <a:gd name="T27" fmla="*/ 124615 h 127001"/>
              <a:gd name="T28" fmla="*/ 204786 w 704852"/>
              <a:gd name="T29" fmla="*/ 124617 h 127001"/>
              <a:gd name="T30" fmla="*/ 321466 w 704852"/>
              <a:gd name="T31" fmla="*/ 126998 h 127001"/>
              <a:gd name="T32" fmla="*/ 428622 w 704852"/>
              <a:gd name="T33" fmla="*/ 117472 h 127001"/>
              <a:gd name="T34" fmla="*/ 531016 w 704852"/>
              <a:gd name="T35" fmla="*/ 122234 h 127001"/>
              <a:gd name="T36" fmla="*/ 559588 w 704852"/>
              <a:gd name="T37" fmla="*/ 105566 h 127001"/>
              <a:gd name="T38" fmla="*/ 581022 w 704852"/>
              <a:gd name="T39" fmla="*/ 88898 h 127001"/>
              <a:gd name="T40" fmla="*/ 628645 w 704852"/>
              <a:gd name="T41" fmla="*/ 84135 h 127001"/>
              <a:gd name="T42" fmla="*/ 704846 w 704852"/>
              <a:gd name="T43" fmla="*/ 69847 h 127001"/>
              <a:gd name="T44" fmla="*/ 704845 w 704852"/>
              <a:gd name="T45" fmla="*/ 34132 h 127001"/>
              <a:gd name="T46" fmla="*/ 642931 w 704852"/>
              <a:gd name="T47" fmla="*/ 22226 h 127001"/>
              <a:gd name="T48" fmla="*/ 545304 w 704852"/>
              <a:gd name="T49" fmla="*/ 19844 h 127001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704852"/>
              <a:gd name="T76" fmla="*/ 0 h 127001"/>
              <a:gd name="T77" fmla="*/ 704852 w 704852"/>
              <a:gd name="T78" fmla="*/ 127001 h 127001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704852" h="127001">
                <a:moveTo>
                  <a:pt x="545307" y="19844"/>
                </a:moveTo>
                <a:lnTo>
                  <a:pt x="466725" y="794"/>
                </a:lnTo>
                <a:lnTo>
                  <a:pt x="395288" y="3176"/>
                </a:lnTo>
                <a:lnTo>
                  <a:pt x="350045" y="794"/>
                </a:lnTo>
                <a:cubicBezTo>
                  <a:pt x="341314" y="0"/>
                  <a:pt x="320623" y="4415"/>
                  <a:pt x="311944" y="3175"/>
                </a:cubicBezTo>
                <a:cubicBezTo>
                  <a:pt x="309459" y="2820"/>
                  <a:pt x="276225" y="5557"/>
                  <a:pt x="276225" y="5557"/>
                </a:cubicBezTo>
                <a:lnTo>
                  <a:pt x="233363" y="795"/>
                </a:lnTo>
                <a:lnTo>
                  <a:pt x="169069" y="3176"/>
                </a:lnTo>
                <a:lnTo>
                  <a:pt x="121444" y="7939"/>
                </a:lnTo>
                <a:lnTo>
                  <a:pt x="66675" y="29370"/>
                </a:lnTo>
                <a:lnTo>
                  <a:pt x="16669" y="48419"/>
                </a:lnTo>
                <a:lnTo>
                  <a:pt x="0" y="81757"/>
                </a:lnTo>
                <a:lnTo>
                  <a:pt x="47625" y="115094"/>
                </a:lnTo>
                <a:lnTo>
                  <a:pt x="111920" y="124618"/>
                </a:lnTo>
                <a:lnTo>
                  <a:pt x="204789" y="124620"/>
                </a:lnTo>
                <a:lnTo>
                  <a:pt x="321469" y="127001"/>
                </a:lnTo>
                <a:lnTo>
                  <a:pt x="428625" y="117475"/>
                </a:lnTo>
                <a:lnTo>
                  <a:pt x="531019" y="122237"/>
                </a:lnTo>
                <a:lnTo>
                  <a:pt x="559594" y="105569"/>
                </a:lnTo>
                <a:lnTo>
                  <a:pt x="581028" y="88901"/>
                </a:lnTo>
                <a:lnTo>
                  <a:pt x="628651" y="84138"/>
                </a:lnTo>
                <a:lnTo>
                  <a:pt x="704852" y="69850"/>
                </a:lnTo>
                <a:cubicBezTo>
                  <a:pt x="704852" y="57944"/>
                  <a:pt x="704851" y="46038"/>
                  <a:pt x="704851" y="34132"/>
                </a:cubicBezTo>
                <a:lnTo>
                  <a:pt x="642937" y="22226"/>
                </a:lnTo>
                <a:lnTo>
                  <a:pt x="545307" y="19844"/>
                </a:lnTo>
                <a:close/>
              </a:path>
            </a:pathLst>
          </a:custGeom>
          <a:solidFill>
            <a:srgbClr val="FF0000">
              <a:alpha val="25882"/>
            </a:srgbClr>
          </a:solidFill>
          <a:ln w="952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lIns="180000" tIns="0" rIns="0" bIns="0"/>
          <a:lstStyle/>
          <a:p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1209675" y="3457575"/>
            <a:ext cx="657225" cy="25400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050" dirty="0">
                <a:solidFill>
                  <a:schemeClr val="accent2"/>
                </a:solidFill>
                <a:latin typeface="Arial" charset="0"/>
                <a:cs typeface="Arial" charset="0"/>
              </a:rPr>
              <a:t>LNAPL</a:t>
            </a:r>
          </a:p>
        </p:txBody>
      </p:sp>
      <p:cxnSp>
        <p:nvCxnSpPr>
          <p:cNvPr id="32792" name="Straight Arrow Connector 35"/>
          <p:cNvCxnSpPr>
            <a:cxnSpLocks noChangeShapeType="1"/>
            <a:stCxn id="35" idx="3"/>
            <a:endCxn id="32789" idx="14"/>
          </p:cNvCxnSpPr>
          <p:nvPr/>
        </p:nvCxnSpPr>
        <p:spPr bwMode="auto">
          <a:xfrm>
            <a:off x="1866900" y="3584575"/>
            <a:ext cx="428625" cy="334963"/>
          </a:xfrm>
          <a:prstGeom prst="straightConnector1">
            <a:avLst/>
          </a:prstGeom>
          <a:noFill/>
          <a:ln w="12700" algn="ctr">
            <a:solidFill>
              <a:schemeClr val="accent2"/>
            </a:solidFill>
            <a:round/>
            <a:headEnd/>
            <a:tailEnd type="arrow" w="med" len="med"/>
          </a:ln>
        </p:spPr>
      </p:cxnSp>
      <p:sp>
        <p:nvSpPr>
          <p:cNvPr id="41" name="TextBox 40"/>
          <p:cNvSpPr txBox="1"/>
          <p:nvPr/>
        </p:nvSpPr>
        <p:spPr>
          <a:xfrm>
            <a:off x="881063" y="4927600"/>
            <a:ext cx="1311275" cy="415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050" dirty="0">
                <a:latin typeface="Arial" charset="0"/>
                <a:cs typeface="Arial" charset="0"/>
              </a:rPr>
              <a:t>Lower (Dry) Sand/Silt/Clay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084" y="170544"/>
            <a:ext cx="8458200" cy="886397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Bedrock </a:t>
            </a:r>
            <a:b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Topography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12109" y="1496089"/>
            <a:ext cx="3486434" cy="48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0" rIns="0" bIns="0">
            <a:spAutoFit/>
          </a:bodyPr>
          <a:lstStyle/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Grand River elevation ~830 feet msl</a:t>
            </a:r>
          </a:p>
          <a:p>
            <a:pPr marL="731520" lvl="1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Bedrock water table ~800 ft msl</a:t>
            </a:r>
          </a:p>
          <a:p>
            <a:pPr marL="731520" lvl="1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River loosing water to bedrock </a:t>
            </a:r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Bedrock topographic valley influencing groundwater movement:</a:t>
            </a:r>
          </a:p>
          <a:p>
            <a:pPr marL="731520" lvl="1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bedrock aquifer</a:t>
            </a:r>
          </a:p>
          <a:p>
            <a:pPr marL="731520" lvl="1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deep overburden  - Plant 3</a:t>
            </a:r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endParaRPr lang="en-US" sz="2000" kern="0" dirty="0"/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endParaRPr lang="en-US" sz="2000" kern="0" dirty="0"/>
          </a:p>
        </p:txBody>
      </p:sp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3715" y="0"/>
            <a:ext cx="5370286" cy="6870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ctrTitle"/>
          </p:nvPr>
        </p:nvSpPr>
        <p:spPr>
          <a:xfrm>
            <a:off x="304800" y="228600"/>
            <a:ext cx="8458200" cy="44319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Municipal Pumping Wells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type="subTitle" idx="1"/>
          </p:nvPr>
        </p:nvSpPr>
        <p:spPr>
          <a:xfrm>
            <a:off x="177421" y="1391750"/>
            <a:ext cx="3124200" cy="4616648"/>
          </a:xfrm>
        </p:spPr>
        <p:txBody>
          <a:bodyPr>
            <a:spAutoFit/>
          </a:bodyPr>
          <a:lstStyle/>
          <a:p>
            <a:pPr marL="274320" indent="-274320" eaLnBrk="1" hangingPunct="1">
              <a:buFontTx/>
              <a:buChar char="•"/>
            </a:pPr>
            <a:r>
              <a:rPr lang="en-US" sz="2000" dirty="0" smtClean="0"/>
              <a:t>The municipal wells are open bedrock construction to a depth of  380-450’ below grade and operate at 500 to 1,000 gpm</a:t>
            </a:r>
          </a:p>
          <a:p>
            <a:pPr marL="274320" indent="-274320" eaLnBrk="1" hangingPunct="1">
              <a:buFontTx/>
              <a:buChar char="•"/>
            </a:pPr>
            <a:endParaRPr lang="en-US" sz="2000" dirty="0" smtClean="0"/>
          </a:p>
          <a:p>
            <a:pPr marL="274320" indent="-274320" eaLnBrk="1" hangingPunct="1">
              <a:buFontTx/>
              <a:buChar char="•"/>
            </a:pPr>
            <a:r>
              <a:rPr lang="en-US" sz="2000" dirty="0" smtClean="0"/>
              <a:t>Water levels in bedrock influenced based on hydraulic connection to municipal </a:t>
            </a:r>
            <a:r>
              <a:rPr lang="en-US" sz="2000" dirty="0" smtClean="0"/>
              <a:t>wells</a:t>
            </a:r>
          </a:p>
          <a:p>
            <a:pPr marL="274320" indent="-274320" eaLnBrk="1" hangingPunct="1">
              <a:buFontTx/>
              <a:buChar char="•"/>
            </a:pPr>
            <a:endParaRPr lang="en-US" sz="2000" dirty="0" smtClean="0"/>
          </a:p>
          <a:p>
            <a:pPr marL="274320" indent="-274320" eaLnBrk="1" hangingPunct="1">
              <a:buFontTx/>
              <a:buChar char="•"/>
            </a:pPr>
            <a:r>
              <a:rPr lang="en-US" sz="2000" dirty="0" smtClean="0"/>
              <a:t>Variable pumping </a:t>
            </a:r>
            <a:r>
              <a:rPr lang="en-US" sz="2000" dirty="0" smtClean="0"/>
              <a:t>s</a:t>
            </a:r>
            <a:r>
              <a:rPr lang="en-US" sz="2000" dirty="0" smtClean="0"/>
              <a:t>chedule</a:t>
            </a:r>
            <a:endParaRPr lang="en-US" sz="2000" dirty="0" smtClean="0"/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3429000" y="1143000"/>
            <a:ext cx="5715000" cy="5715000"/>
            <a:chOff x="3276600" y="990600"/>
            <a:chExt cx="5867400" cy="5867400"/>
          </a:xfrm>
        </p:grpSpPr>
        <p:pic>
          <p:nvPicPr>
            <p:cNvPr id="30727" name="Picture 2" descr="C:\Users\pcurry\Desktop\Figure 1.1 SiteLocation_Page_1_Image_0001.jpg"/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</a:blip>
            <a:srcRect l="17834" t="14459" b="13712"/>
            <a:stretch>
              <a:fillRect/>
            </a:stretch>
          </p:blipFill>
          <p:spPr bwMode="auto">
            <a:xfrm>
              <a:off x="3276600" y="990600"/>
              <a:ext cx="5867400" cy="586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28" name="Freeform 10"/>
            <p:cNvSpPr>
              <a:spLocks/>
            </p:cNvSpPr>
            <p:nvPr/>
          </p:nvSpPr>
          <p:spPr bwMode="auto">
            <a:xfrm>
              <a:off x="3867150" y="1922463"/>
              <a:ext cx="1719263" cy="4276725"/>
            </a:xfrm>
            <a:custGeom>
              <a:avLst/>
              <a:gdLst>
                <a:gd name="T0" fmla="*/ 1484766 w 1720800"/>
                <a:gd name="T1" fmla="*/ 3807778 h 4276800"/>
                <a:gd name="T2" fmla="*/ 1506078 w 1720800"/>
                <a:gd name="T3" fmla="*/ 2195401 h 4276800"/>
                <a:gd name="T4" fmla="*/ 1697888 w 1720800"/>
                <a:gd name="T5" fmla="*/ 2202601 h 4276800"/>
                <a:gd name="T6" fmla="*/ 1697888 w 1720800"/>
                <a:gd name="T7" fmla="*/ 93570 h 4276800"/>
                <a:gd name="T8" fmla="*/ 1285849 w 1720800"/>
                <a:gd name="T9" fmla="*/ 208740 h 4276800"/>
                <a:gd name="T10" fmla="*/ 944850 w 1720800"/>
                <a:gd name="T11" fmla="*/ 237540 h 4276800"/>
                <a:gd name="T12" fmla="*/ 632269 w 1720800"/>
                <a:gd name="T13" fmla="*/ 151155 h 4276800"/>
                <a:gd name="T14" fmla="*/ 340999 w 1720800"/>
                <a:gd name="T15" fmla="*/ 0 h 4276800"/>
                <a:gd name="T16" fmla="*/ 319686 w 1720800"/>
                <a:gd name="T17" fmla="*/ 482265 h 4276800"/>
                <a:gd name="T18" fmla="*/ 0 w 1720800"/>
                <a:gd name="T19" fmla="*/ 467880 h 4276800"/>
                <a:gd name="T20" fmla="*/ 28415 w 1720800"/>
                <a:gd name="T21" fmla="*/ 1813920 h 4276800"/>
                <a:gd name="T22" fmla="*/ 461768 w 1720800"/>
                <a:gd name="T23" fmla="*/ 1813920 h 4276800"/>
                <a:gd name="T24" fmla="*/ 454665 w 1720800"/>
                <a:gd name="T25" fmla="*/ 2008260 h 4276800"/>
                <a:gd name="T26" fmla="*/ 106563 w 1720800"/>
                <a:gd name="T27" fmla="*/ 2008260 h 4276800"/>
                <a:gd name="T28" fmla="*/ 85250 w 1720800"/>
                <a:gd name="T29" fmla="*/ 4275661 h 4276800"/>
                <a:gd name="T30" fmla="*/ 909329 w 1720800"/>
                <a:gd name="T31" fmla="*/ 4045318 h 4276800"/>
                <a:gd name="T32" fmla="*/ 1484766 w 1720800"/>
                <a:gd name="T33" fmla="*/ 3807778 h 42768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20800"/>
                <a:gd name="T52" fmla="*/ 0 h 4276800"/>
                <a:gd name="T53" fmla="*/ 1720800 w 1720800"/>
                <a:gd name="T54" fmla="*/ 4276800 h 427680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20800" h="4276800">
                  <a:moveTo>
                    <a:pt x="1504800" y="3808800"/>
                  </a:moveTo>
                  <a:lnTo>
                    <a:pt x="1526400" y="2196000"/>
                  </a:lnTo>
                  <a:lnTo>
                    <a:pt x="1720800" y="2203200"/>
                  </a:lnTo>
                  <a:lnTo>
                    <a:pt x="1720800" y="93600"/>
                  </a:lnTo>
                  <a:lnTo>
                    <a:pt x="1303200" y="208800"/>
                  </a:lnTo>
                  <a:lnTo>
                    <a:pt x="957600" y="237600"/>
                  </a:lnTo>
                  <a:lnTo>
                    <a:pt x="640800" y="151200"/>
                  </a:lnTo>
                  <a:lnTo>
                    <a:pt x="345600" y="0"/>
                  </a:lnTo>
                  <a:lnTo>
                    <a:pt x="324000" y="482400"/>
                  </a:lnTo>
                  <a:lnTo>
                    <a:pt x="0" y="468000"/>
                  </a:lnTo>
                  <a:lnTo>
                    <a:pt x="28800" y="1814400"/>
                  </a:lnTo>
                  <a:lnTo>
                    <a:pt x="468000" y="1814400"/>
                  </a:lnTo>
                  <a:lnTo>
                    <a:pt x="460800" y="2008800"/>
                  </a:lnTo>
                  <a:lnTo>
                    <a:pt x="108000" y="2008800"/>
                  </a:lnTo>
                  <a:lnTo>
                    <a:pt x="86400" y="4276800"/>
                  </a:lnTo>
                  <a:lnTo>
                    <a:pt x="921600" y="4046400"/>
                  </a:lnTo>
                  <a:lnTo>
                    <a:pt x="1504800" y="3808800"/>
                  </a:lnTo>
                  <a:close/>
                </a:path>
              </a:pathLst>
            </a:cu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8000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0729" name="TextBox 11"/>
            <p:cNvSpPr txBox="1">
              <a:spLocks noChangeArrowheads="1"/>
            </p:cNvSpPr>
            <p:nvPr/>
          </p:nvSpPr>
          <p:spPr bwMode="auto">
            <a:xfrm>
              <a:off x="4024313" y="2541588"/>
              <a:ext cx="1274762" cy="2159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</a:rPr>
                <a:t>Lansing Twp WHPA</a:t>
              </a:r>
            </a:p>
          </p:txBody>
        </p:sp>
        <p:sp>
          <p:nvSpPr>
            <p:cNvPr id="30730" name="Freeform 12"/>
            <p:cNvSpPr>
              <a:spLocks/>
            </p:cNvSpPr>
            <p:nvPr/>
          </p:nvSpPr>
          <p:spPr bwMode="auto">
            <a:xfrm>
              <a:off x="5889625" y="1000125"/>
              <a:ext cx="3254375" cy="3608388"/>
            </a:xfrm>
            <a:custGeom>
              <a:avLst/>
              <a:gdLst>
                <a:gd name="T0" fmla="*/ 129585 w 3254400"/>
                <a:gd name="T1" fmla="*/ 3617821 h 3607200"/>
                <a:gd name="T2" fmla="*/ 122385 w 3254400"/>
                <a:gd name="T3" fmla="*/ 3364570 h 3607200"/>
                <a:gd name="T4" fmla="*/ 0 w 3254400"/>
                <a:gd name="T5" fmla="*/ 3379043 h 3607200"/>
                <a:gd name="T6" fmla="*/ 7200 w 3254400"/>
                <a:gd name="T7" fmla="*/ 2706129 h 3607200"/>
                <a:gd name="T8" fmla="*/ 136785 w 3254400"/>
                <a:gd name="T9" fmla="*/ 2698895 h 3607200"/>
                <a:gd name="T10" fmla="*/ 129585 w 3254400"/>
                <a:gd name="T11" fmla="*/ 1099822 h 3607200"/>
                <a:gd name="T12" fmla="*/ 7200 w 3254400"/>
                <a:gd name="T13" fmla="*/ 1092586 h 3607200"/>
                <a:gd name="T14" fmla="*/ 7200 w 3254400"/>
                <a:gd name="T15" fmla="*/ 0 h 3607200"/>
                <a:gd name="T16" fmla="*/ 3246811 w 3254400"/>
                <a:gd name="T17" fmla="*/ 7230 h 3607200"/>
                <a:gd name="T18" fmla="*/ 3254011 w 3254400"/>
                <a:gd name="T19" fmla="*/ 766979 h 3607200"/>
                <a:gd name="T20" fmla="*/ 2886870 w 3254400"/>
                <a:gd name="T21" fmla="*/ 738037 h 3607200"/>
                <a:gd name="T22" fmla="*/ 1627020 w 3254400"/>
                <a:gd name="T23" fmla="*/ 2243051 h 3607200"/>
                <a:gd name="T24" fmla="*/ 705525 w 3254400"/>
                <a:gd name="T25" fmla="*/ 3625055 h 3607200"/>
                <a:gd name="T26" fmla="*/ 129585 w 3254400"/>
                <a:gd name="T27" fmla="*/ 3617821 h 36072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254400"/>
                <a:gd name="T43" fmla="*/ 0 h 3607200"/>
                <a:gd name="T44" fmla="*/ 3254400 w 3254400"/>
                <a:gd name="T45" fmla="*/ 3607200 h 36072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254400" h="3607200">
                  <a:moveTo>
                    <a:pt x="129600" y="3600000"/>
                  </a:moveTo>
                  <a:lnTo>
                    <a:pt x="122400" y="3348000"/>
                  </a:lnTo>
                  <a:lnTo>
                    <a:pt x="0" y="3362400"/>
                  </a:lnTo>
                  <a:lnTo>
                    <a:pt x="7200" y="2692800"/>
                  </a:lnTo>
                  <a:lnTo>
                    <a:pt x="136800" y="2685600"/>
                  </a:lnTo>
                  <a:lnTo>
                    <a:pt x="129600" y="1094400"/>
                  </a:lnTo>
                  <a:lnTo>
                    <a:pt x="7200" y="1087200"/>
                  </a:lnTo>
                  <a:lnTo>
                    <a:pt x="7200" y="0"/>
                  </a:lnTo>
                  <a:lnTo>
                    <a:pt x="3247200" y="7200"/>
                  </a:lnTo>
                  <a:lnTo>
                    <a:pt x="3254400" y="763200"/>
                  </a:lnTo>
                  <a:lnTo>
                    <a:pt x="2887200" y="734400"/>
                  </a:lnTo>
                  <a:lnTo>
                    <a:pt x="1627200" y="2232000"/>
                  </a:lnTo>
                  <a:lnTo>
                    <a:pt x="705600" y="3607200"/>
                  </a:lnTo>
                  <a:lnTo>
                    <a:pt x="129600" y="3600000"/>
                  </a:lnTo>
                  <a:close/>
                </a:path>
              </a:pathLst>
            </a:cu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8000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0731" name="TextBox 13"/>
            <p:cNvSpPr txBox="1">
              <a:spLocks noChangeArrowheads="1"/>
            </p:cNvSpPr>
            <p:nvPr/>
          </p:nvSpPr>
          <p:spPr bwMode="auto">
            <a:xfrm>
              <a:off x="6673850" y="2344738"/>
              <a:ext cx="1274763" cy="2159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</a:rPr>
                <a:t>Lansing WHPA</a:t>
              </a:r>
            </a:p>
          </p:txBody>
        </p:sp>
        <p:sp>
          <p:nvSpPr>
            <p:cNvPr id="30732" name="Freeform 14"/>
            <p:cNvSpPr>
              <a:spLocks/>
            </p:cNvSpPr>
            <p:nvPr/>
          </p:nvSpPr>
          <p:spPr bwMode="auto">
            <a:xfrm>
              <a:off x="3881438" y="993775"/>
              <a:ext cx="1690687" cy="1073150"/>
            </a:xfrm>
            <a:custGeom>
              <a:avLst/>
              <a:gdLst>
                <a:gd name="T0" fmla="*/ 1672410 w 1692000"/>
                <a:gd name="T1" fmla="*/ 969530 h 1072800"/>
                <a:gd name="T2" fmla="*/ 1665300 w 1692000"/>
                <a:gd name="T3" fmla="*/ 463059 h 1072800"/>
                <a:gd name="T4" fmla="*/ 1138665 w 1692000"/>
                <a:gd name="T5" fmla="*/ 448590 h 1072800"/>
                <a:gd name="T6" fmla="*/ 1138665 w 1692000"/>
                <a:gd name="T7" fmla="*/ 0 h 1072800"/>
                <a:gd name="T8" fmla="*/ 0 w 1692000"/>
                <a:gd name="T9" fmla="*/ 14475 h 1072800"/>
                <a:gd name="T10" fmla="*/ 0 w 1692000"/>
                <a:gd name="T11" fmla="*/ 1034647 h 1072800"/>
                <a:gd name="T12" fmla="*/ 306016 w 1692000"/>
                <a:gd name="T13" fmla="*/ 861000 h 1072800"/>
                <a:gd name="T14" fmla="*/ 505282 w 1692000"/>
                <a:gd name="T15" fmla="*/ 868236 h 1072800"/>
                <a:gd name="T16" fmla="*/ 797066 w 1692000"/>
                <a:gd name="T17" fmla="*/ 1063592 h 1072800"/>
                <a:gd name="T18" fmla="*/ 1003446 w 1692000"/>
                <a:gd name="T19" fmla="*/ 1078061 h 1072800"/>
                <a:gd name="T20" fmla="*/ 1359281 w 1692000"/>
                <a:gd name="T21" fmla="*/ 1012941 h 1072800"/>
                <a:gd name="T22" fmla="*/ 1672410 w 1692000"/>
                <a:gd name="T23" fmla="*/ 969530 h 10728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92000"/>
                <a:gd name="T37" fmla="*/ 0 h 1072800"/>
                <a:gd name="T38" fmla="*/ 1692000 w 1692000"/>
                <a:gd name="T39" fmla="*/ 1072800 h 107280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92000" h="1072800">
                  <a:moveTo>
                    <a:pt x="1692000" y="964800"/>
                  </a:moveTo>
                  <a:lnTo>
                    <a:pt x="1684800" y="460800"/>
                  </a:lnTo>
                  <a:lnTo>
                    <a:pt x="1152000" y="446400"/>
                  </a:lnTo>
                  <a:lnTo>
                    <a:pt x="1152000" y="0"/>
                  </a:lnTo>
                  <a:lnTo>
                    <a:pt x="0" y="14400"/>
                  </a:lnTo>
                  <a:lnTo>
                    <a:pt x="0" y="1029600"/>
                  </a:lnTo>
                  <a:lnTo>
                    <a:pt x="309600" y="856800"/>
                  </a:lnTo>
                  <a:lnTo>
                    <a:pt x="511200" y="864000"/>
                  </a:lnTo>
                  <a:lnTo>
                    <a:pt x="806400" y="1058400"/>
                  </a:lnTo>
                  <a:lnTo>
                    <a:pt x="1015200" y="1072800"/>
                  </a:lnTo>
                  <a:lnTo>
                    <a:pt x="1375200" y="1008000"/>
                  </a:lnTo>
                  <a:lnTo>
                    <a:pt x="1692000" y="964800"/>
                  </a:lnTo>
                  <a:close/>
                </a:path>
              </a:pathLst>
            </a:cu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8000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0733" name="Freeform 4"/>
            <p:cNvSpPr>
              <a:spLocks/>
            </p:cNvSpPr>
            <p:nvPr/>
          </p:nvSpPr>
          <p:spPr bwMode="auto">
            <a:xfrm>
              <a:off x="5472113" y="3676650"/>
              <a:ext cx="895350" cy="933450"/>
            </a:xfrm>
            <a:custGeom>
              <a:avLst/>
              <a:gdLst>
                <a:gd name="T0" fmla="*/ 895336 w 895351"/>
                <a:gd name="T1" fmla="*/ 928688 h 933450"/>
                <a:gd name="T2" fmla="*/ 890573 w 895351"/>
                <a:gd name="T3" fmla="*/ 290513 h 933450"/>
                <a:gd name="T4" fmla="*/ 661973 w 895351"/>
                <a:gd name="T5" fmla="*/ 290513 h 933450"/>
                <a:gd name="T6" fmla="*/ 661973 w 895351"/>
                <a:gd name="T7" fmla="*/ 0 h 933450"/>
                <a:gd name="T8" fmla="*/ 428626 w 895351"/>
                <a:gd name="T9" fmla="*/ 4763 h 933450"/>
                <a:gd name="T10" fmla="*/ 423864 w 895351"/>
                <a:gd name="T11" fmla="*/ 595312 h 933450"/>
                <a:gd name="T12" fmla="*/ 0 w 895351"/>
                <a:gd name="T13" fmla="*/ 590550 h 933450"/>
                <a:gd name="T14" fmla="*/ 4763 w 895351"/>
                <a:gd name="T15" fmla="*/ 909637 h 933450"/>
                <a:gd name="T16" fmla="*/ 409576 w 895351"/>
                <a:gd name="T17" fmla="*/ 933450 h 933450"/>
                <a:gd name="T18" fmla="*/ 895336 w 895351"/>
                <a:gd name="T19" fmla="*/ 928688 h 9334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95351"/>
                <a:gd name="T31" fmla="*/ 0 h 933450"/>
                <a:gd name="T32" fmla="*/ 895351 w 895351"/>
                <a:gd name="T33" fmla="*/ 933450 h 93345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95351" h="933450">
                  <a:moveTo>
                    <a:pt x="895351" y="928688"/>
                  </a:moveTo>
                  <a:cubicBezTo>
                    <a:pt x="893763" y="715963"/>
                    <a:pt x="892176" y="503238"/>
                    <a:pt x="890588" y="290513"/>
                  </a:cubicBezTo>
                  <a:lnTo>
                    <a:pt x="661988" y="290513"/>
                  </a:lnTo>
                  <a:lnTo>
                    <a:pt x="661988" y="0"/>
                  </a:lnTo>
                  <a:lnTo>
                    <a:pt x="428626" y="4763"/>
                  </a:lnTo>
                  <a:cubicBezTo>
                    <a:pt x="427039" y="201613"/>
                    <a:pt x="425451" y="398462"/>
                    <a:pt x="423864" y="595312"/>
                  </a:cubicBezTo>
                  <a:lnTo>
                    <a:pt x="0" y="590550"/>
                  </a:lnTo>
                  <a:cubicBezTo>
                    <a:pt x="1588" y="696912"/>
                    <a:pt x="3175" y="803275"/>
                    <a:pt x="4763" y="909637"/>
                  </a:cubicBezTo>
                  <a:lnTo>
                    <a:pt x="409576" y="933450"/>
                  </a:lnTo>
                  <a:lnTo>
                    <a:pt x="895351" y="928688"/>
                  </a:lnTo>
                  <a:close/>
                </a:path>
              </a:pathLst>
            </a:custGeom>
            <a:solidFill>
              <a:srgbClr val="4FFF85">
                <a:alpha val="53725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lIns="18000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0734" name="Freeform 5"/>
            <p:cNvSpPr>
              <a:spLocks/>
            </p:cNvSpPr>
            <p:nvPr/>
          </p:nvSpPr>
          <p:spPr bwMode="auto">
            <a:xfrm>
              <a:off x="5362575" y="3676650"/>
              <a:ext cx="523875" cy="914400"/>
            </a:xfrm>
            <a:custGeom>
              <a:avLst/>
              <a:gdLst>
                <a:gd name="T0" fmla="*/ 523875 w 523875"/>
                <a:gd name="T1" fmla="*/ 4763 h 914400"/>
                <a:gd name="T2" fmla="*/ 14288 w 523875"/>
                <a:gd name="T3" fmla="*/ 0 h 914400"/>
                <a:gd name="T4" fmla="*/ 0 w 523875"/>
                <a:gd name="T5" fmla="*/ 914400 h 914400"/>
                <a:gd name="T6" fmla="*/ 100013 w 523875"/>
                <a:gd name="T7" fmla="*/ 914400 h 914400"/>
                <a:gd name="T8" fmla="*/ 109538 w 523875"/>
                <a:gd name="T9" fmla="*/ 581025 h 914400"/>
                <a:gd name="T10" fmla="*/ 514350 w 523875"/>
                <a:gd name="T11" fmla="*/ 590550 h 914400"/>
                <a:gd name="T12" fmla="*/ 523875 w 523875"/>
                <a:gd name="T13" fmla="*/ 4763 h 914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23875"/>
                <a:gd name="T22" fmla="*/ 0 h 914400"/>
                <a:gd name="T23" fmla="*/ 523875 w 523875"/>
                <a:gd name="T24" fmla="*/ 914400 h 914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23875" h="914400">
                  <a:moveTo>
                    <a:pt x="523875" y="4763"/>
                  </a:moveTo>
                  <a:lnTo>
                    <a:pt x="14288" y="0"/>
                  </a:lnTo>
                  <a:lnTo>
                    <a:pt x="0" y="914400"/>
                  </a:lnTo>
                  <a:lnTo>
                    <a:pt x="100013" y="914400"/>
                  </a:lnTo>
                  <a:lnTo>
                    <a:pt x="109538" y="581025"/>
                  </a:lnTo>
                  <a:lnTo>
                    <a:pt x="514350" y="590550"/>
                  </a:lnTo>
                  <a:cubicBezTo>
                    <a:pt x="515938" y="395288"/>
                    <a:pt x="517525" y="200025"/>
                    <a:pt x="523875" y="4763"/>
                  </a:cubicBezTo>
                  <a:close/>
                </a:path>
              </a:pathLst>
            </a:custGeom>
            <a:solidFill>
              <a:srgbClr val="00B0F0">
                <a:alpha val="49019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lIns="18000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0735" name="Freeform 6"/>
            <p:cNvSpPr>
              <a:spLocks/>
            </p:cNvSpPr>
            <p:nvPr/>
          </p:nvSpPr>
          <p:spPr bwMode="auto">
            <a:xfrm>
              <a:off x="4919663" y="2700338"/>
              <a:ext cx="995362" cy="957262"/>
            </a:xfrm>
            <a:custGeom>
              <a:avLst/>
              <a:gdLst>
                <a:gd name="T0" fmla="*/ 509587 w 995362"/>
                <a:gd name="T1" fmla="*/ 4762 h 957262"/>
                <a:gd name="T2" fmla="*/ 990600 w 995362"/>
                <a:gd name="T3" fmla="*/ 0 h 957262"/>
                <a:gd name="T4" fmla="*/ 995362 w 995362"/>
                <a:gd name="T5" fmla="*/ 957262 h 957262"/>
                <a:gd name="T6" fmla="*/ 0 w 995362"/>
                <a:gd name="T7" fmla="*/ 928687 h 957262"/>
                <a:gd name="T8" fmla="*/ 9525 w 995362"/>
                <a:gd name="T9" fmla="*/ 485775 h 957262"/>
                <a:gd name="T10" fmla="*/ 523875 w 995362"/>
                <a:gd name="T11" fmla="*/ 490537 h 957262"/>
                <a:gd name="T12" fmla="*/ 509587 w 995362"/>
                <a:gd name="T13" fmla="*/ 4762 h 9572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95362"/>
                <a:gd name="T22" fmla="*/ 0 h 957262"/>
                <a:gd name="T23" fmla="*/ 995362 w 995362"/>
                <a:gd name="T24" fmla="*/ 957262 h 95726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95362" h="957262">
                  <a:moveTo>
                    <a:pt x="509587" y="4762"/>
                  </a:moveTo>
                  <a:lnTo>
                    <a:pt x="990600" y="0"/>
                  </a:lnTo>
                  <a:cubicBezTo>
                    <a:pt x="992187" y="319087"/>
                    <a:pt x="993775" y="638175"/>
                    <a:pt x="995362" y="957262"/>
                  </a:cubicBezTo>
                  <a:lnTo>
                    <a:pt x="0" y="928687"/>
                  </a:lnTo>
                  <a:lnTo>
                    <a:pt x="9525" y="485775"/>
                  </a:lnTo>
                  <a:lnTo>
                    <a:pt x="523875" y="490537"/>
                  </a:lnTo>
                  <a:lnTo>
                    <a:pt x="509587" y="4762"/>
                  </a:lnTo>
                  <a:close/>
                </a:path>
              </a:pathLst>
            </a:custGeom>
            <a:solidFill>
              <a:srgbClr val="FFFF00">
                <a:alpha val="39999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lIns="18000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0736" name="TextBox 7"/>
            <p:cNvSpPr txBox="1">
              <a:spLocks noChangeArrowheads="1"/>
            </p:cNvSpPr>
            <p:nvPr/>
          </p:nvSpPr>
          <p:spPr bwMode="auto">
            <a:xfrm>
              <a:off x="5321300" y="3836988"/>
              <a:ext cx="603250" cy="246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000" b="1"/>
                <a:t>Plant 2</a:t>
              </a:r>
            </a:p>
          </p:txBody>
        </p:sp>
        <p:sp>
          <p:nvSpPr>
            <p:cNvPr id="30737" name="TextBox 8"/>
            <p:cNvSpPr txBox="1">
              <a:spLocks noChangeArrowheads="1"/>
            </p:cNvSpPr>
            <p:nvPr/>
          </p:nvSpPr>
          <p:spPr bwMode="auto">
            <a:xfrm>
              <a:off x="5278438" y="3306763"/>
              <a:ext cx="603250" cy="246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000" b="1"/>
                <a:t>Plant 3</a:t>
              </a:r>
            </a:p>
          </p:txBody>
        </p:sp>
        <p:sp>
          <p:nvSpPr>
            <p:cNvPr id="30738" name="TextBox 9"/>
            <p:cNvSpPr txBox="1">
              <a:spLocks noChangeArrowheads="1"/>
            </p:cNvSpPr>
            <p:nvPr/>
          </p:nvSpPr>
          <p:spPr bwMode="auto">
            <a:xfrm>
              <a:off x="5675313" y="4300538"/>
              <a:ext cx="603250" cy="246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000" b="1"/>
                <a:t>Plant 6</a:t>
              </a:r>
            </a:p>
          </p:txBody>
        </p:sp>
        <p:sp>
          <p:nvSpPr>
            <p:cNvPr id="30739" name="Oval 17"/>
            <p:cNvSpPr>
              <a:spLocks noChangeArrowheads="1"/>
            </p:cNvSpPr>
            <p:nvPr/>
          </p:nvSpPr>
          <p:spPr bwMode="auto">
            <a:xfrm>
              <a:off x="4600575" y="490537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0" name="Oval 18"/>
            <p:cNvSpPr>
              <a:spLocks noChangeArrowheads="1"/>
            </p:cNvSpPr>
            <p:nvPr/>
          </p:nvSpPr>
          <p:spPr bwMode="auto">
            <a:xfrm>
              <a:off x="4768850" y="47053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1" name="Oval 19"/>
            <p:cNvSpPr>
              <a:spLocks noChangeArrowheads="1"/>
            </p:cNvSpPr>
            <p:nvPr/>
          </p:nvSpPr>
          <p:spPr bwMode="auto">
            <a:xfrm>
              <a:off x="4857750" y="35750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2" name="Oval 20"/>
            <p:cNvSpPr>
              <a:spLocks noChangeArrowheads="1"/>
            </p:cNvSpPr>
            <p:nvPr/>
          </p:nvSpPr>
          <p:spPr bwMode="auto">
            <a:xfrm>
              <a:off x="4765675" y="29019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3" name="Oval 21"/>
            <p:cNvSpPr>
              <a:spLocks noChangeArrowheads="1"/>
            </p:cNvSpPr>
            <p:nvPr/>
          </p:nvSpPr>
          <p:spPr bwMode="auto">
            <a:xfrm>
              <a:off x="4800600" y="230187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4" name="Oval 22"/>
            <p:cNvSpPr>
              <a:spLocks noChangeArrowheads="1"/>
            </p:cNvSpPr>
            <p:nvPr/>
          </p:nvSpPr>
          <p:spPr bwMode="auto">
            <a:xfrm>
              <a:off x="5810250" y="26098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5" name="Oval 23"/>
            <p:cNvSpPr>
              <a:spLocks noChangeArrowheads="1"/>
            </p:cNvSpPr>
            <p:nvPr/>
          </p:nvSpPr>
          <p:spPr bwMode="auto">
            <a:xfrm>
              <a:off x="6162675" y="262890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6" name="Oval 24"/>
            <p:cNvSpPr>
              <a:spLocks noChangeArrowheads="1"/>
            </p:cNvSpPr>
            <p:nvPr/>
          </p:nvSpPr>
          <p:spPr bwMode="auto">
            <a:xfrm>
              <a:off x="6575425" y="30416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7" name="Oval 25"/>
            <p:cNvSpPr>
              <a:spLocks noChangeArrowheads="1"/>
            </p:cNvSpPr>
            <p:nvPr/>
          </p:nvSpPr>
          <p:spPr bwMode="auto">
            <a:xfrm>
              <a:off x="6616700" y="319087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8" name="Oval 26"/>
            <p:cNvSpPr>
              <a:spLocks noChangeArrowheads="1"/>
            </p:cNvSpPr>
            <p:nvPr/>
          </p:nvSpPr>
          <p:spPr bwMode="auto">
            <a:xfrm>
              <a:off x="6556375" y="35877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49" name="Oval 27"/>
            <p:cNvSpPr>
              <a:spLocks noChangeArrowheads="1"/>
            </p:cNvSpPr>
            <p:nvPr/>
          </p:nvSpPr>
          <p:spPr bwMode="auto">
            <a:xfrm>
              <a:off x="6165850" y="233997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0" name="Oval 28"/>
            <p:cNvSpPr>
              <a:spLocks noChangeArrowheads="1"/>
            </p:cNvSpPr>
            <p:nvPr/>
          </p:nvSpPr>
          <p:spPr bwMode="auto">
            <a:xfrm>
              <a:off x="6388100" y="25336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1" name="Oval 29"/>
            <p:cNvSpPr>
              <a:spLocks noChangeArrowheads="1"/>
            </p:cNvSpPr>
            <p:nvPr/>
          </p:nvSpPr>
          <p:spPr bwMode="auto">
            <a:xfrm>
              <a:off x="6232525" y="204787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2" name="Oval 30"/>
            <p:cNvSpPr>
              <a:spLocks noChangeArrowheads="1"/>
            </p:cNvSpPr>
            <p:nvPr/>
          </p:nvSpPr>
          <p:spPr bwMode="auto">
            <a:xfrm>
              <a:off x="5978525" y="167640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3" name="Oval 31"/>
            <p:cNvSpPr>
              <a:spLocks noChangeArrowheads="1"/>
            </p:cNvSpPr>
            <p:nvPr/>
          </p:nvSpPr>
          <p:spPr bwMode="auto">
            <a:xfrm>
              <a:off x="6299200" y="160020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4" name="Oval 32"/>
            <p:cNvSpPr>
              <a:spLocks noChangeArrowheads="1"/>
            </p:cNvSpPr>
            <p:nvPr/>
          </p:nvSpPr>
          <p:spPr bwMode="auto">
            <a:xfrm>
              <a:off x="6642100" y="16827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5" name="Oval 33"/>
            <p:cNvSpPr>
              <a:spLocks noChangeArrowheads="1"/>
            </p:cNvSpPr>
            <p:nvPr/>
          </p:nvSpPr>
          <p:spPr bwMode="auto">
            <a:xfrm>
              <a:off x="6734175" y="167957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6" name="Oval 34"/>
            <p:cNvSpPr>
              <a:spLocks noChangeArrowheads="1"/>
            </p:cNvSpPr>
            <p:nvPr/>
          </p:nvSpPr>
          <p:spPr bwMode="auto">
            <a:xfrm>
              <a:off x="6648450" y="15303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7" name="Oval 35"/>
            <p:cNvSpPr>
              <a:spLocks noChangeArrowheads="1"/>
            </p:cNvSpPr>
            <p:nvPr/>
          </p:nvSpPr>
          <p:spPr bwMode="auto">
            <a:xfrm>
              <a:off x="7051675" y="16573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8" name="Oval 36"/>
            <p:cNvSpPr>
              <a:spLocks noChangeArrowheads="1"/>
            </p:cNvSpPr>
            <p:nvPr/>
          </p:nvSpPr>
          <p:spPr bwMode="auto">
            <a:xfrm>
              <a:off x="7378700" y="216852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59" name="Oval 37"/>
            <p:cNvSpPr>
              <a:spLocks noChangeArrowheads="1"/>
            </p:cNvSpPr>
            <p:nvPr/>
          </p:nvSpPr>
          <p:spPr bwMode="auto">
            <a:xfrm>
              <a:off x="7648575" y="21145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60" name="Oval 38"/>
            <p:cNvSpPr>
              <a:spLocks noChangeArrowheads="1"/>
            </p:cNvSpPr>
            <p:nvPr/>
          </p:nvSpPr>
          <p:spPr bwMode="auto">
            <a:xfrm>
              <a:off x="7229475" y="304800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61" name="Oval 39"/>
            <p:cNvSpPr>
              <a:spLocks noChangeArrowheads="1"/>
            </p:cNvSpPr>
            <p:nvPr/>
          </p:nvSpPr>
          <p:spPr bwMode="auto">
            <a:xfrm>
              <a:off x="7737475" y="297180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62" name="Freeform 40"/>
            <p:cNvSpPr>
              <a:spLocks/>
            </p:cNvSpPr>
            <p:nvPr/>
          </p:nvSpPr>
          <p:spPr bwMode="auto">
            <a:xfrm>
              <a:off x="7494588" y="3671888"/>
              <a:ext cx="1649412" cy="3168650"/>
            </a:xfrm>
            <a:custGeom>
              <a:avLst/>
              <a:gdLst>
                <a:gd name="T0" fmla="*/ 1658004 w 1648800"/>
                <a:gd name="T1" fmla="*/ 7215 h 3168000"/>
                <a:gd name="T2" fmla="*/ 1158433 w 1648800"/>
                <a:gd name="T3" fmla="*/ 0 h 3168000"/>
                <a:gd name="T4" fmla="*/ 1151192 w 1648800"/>
                <a:gd name="T5" fmla="*/ 1126665 h 3168000"/>
                <a:gd name="T6" fmla="*/ 658858 w 1648800"/>
                <a:gd name="T7" fmla="*/ 1119442 h 3168000"/>
                <a:gd name="T8" fmla="*/ 673340 w 1648800"/>
                <a:gd name="T9" fmla="*/ 1299995 h 3168000"/>
                <a:gd name="T10" fmla="*/ 369251 w 1648800"/>
                <a:gd name="T11" fmla="*/ 1292775 h 3168000"/>
                <a:gd name="T12" fmla="*/ 369251 w 1648800"/>
                <a:gd name="T13" fmla="*/ 2354431 h 3168000"/>
                <a:gd name="T14" fmla="*/ 0 w 1648800"/>
                <a:gd name="T15" fmla="*/ 2347206 h 3168000"/>
                <a:gd name="T16" fmla="*/ 7245 w 1648800"/>
                <a:gd name="T17" fmla="*/ 2751651 h 3168000"/>
                <a:gd name="T18" fmla="*/ 333048 w 1648800"/>
                <a:gd name="T19" fmla="*/ 2773319 h 3168000"/>
                <a:gd name="T20" fmla="*/ 333048 w 1648800"/>
                <a:gd name="T21" fmla="*/ 3083869 h 3168000"/>
                <a:gd name="T22" fmla="*/ 108600 w 1648800"/>
                <a:gd name="T23" fmla="*/ 3076647 h 3168000"/>
                <a:gd name="T24" fmla="*/ 115845 w 1648800"/>
                <a:gd name="T25" fmla="*/ 3177756 h 31680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648800"/>
                <a:gd name="T40" fmla="*/ 0 h 3168000"/>
                <a:gd name="T41" fmla="*/ 1648800 w 1648800"/>
                <a:gd name="T42" fmla="*/ 3168000 h 316800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648800" h="3168000">
                  <a:moveTo>
                    <a:pt x="1648800" y="7200"/>
                  </a:moveTo>
                  <a:lnTo>
                    <a:pt x="1152000" y="0"/>
                  </a:lnTo>
                  <a:lnTo>
                    <a:pt x="1144800" y="1123200"/>
                  </a:lnTo>
                  <a:lnTo>
                    <a:pt x="655200" y="1116000"/>
                  </a:lnTo>
                  <a:lnTo>
                    <a:pt x="669600" y="1296000"/>
                  </a:lnTo>
                  <a:lnTo>
                    <a:pt x="367200" y="1288800"/>
                  </a:lnTo>
                  <a:lnTo>
                    <a:pt x="367200" y="2347200"/>
                  </a:lnTo>
                  <a:lnTo>
                    <a:pt x="0" y="2340000"/>
                  </a:lnTo>
                  <a:lnTo>
                    <a:pt x="7200" y="2743200"/>
                  </a:lnTo>
                  <a:lnTo>
                    <a:pt x="331200" y="2764800"/>
                  </a:lnTo>
                  <a:lnTo>
                    <a:pt x="331200" y="3074400"/>
                  </a:lnTo>
                  <a:lnTo>
                    <a:pt x="108000" y="3067200"/>
                  </a:lnTo>
                  <a:lnTo>
                    <a:pt x="115200" y="3168000"/>
                  </a:lnTo>
                </a:path>
              </a:pathLst>
            </a:cu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18000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0763" name="Oval 27"/>
            <p:cNvSpPr>
              <a:spLocks noChangeArrowheads="1"/>
            </p:cNvSpPr>
            <p:nvPr/>
          </p:nvSpPr>
          <p:spPr bwMode="auto">
            <a:xfrm>
              <a:off x="6491288" y="2060575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64" name="Oval 38"/>
            <p:cNvSpPr>
              <a:spLocks noChangeArrowheads="1"/>
            </p:cNvSpPr>
            <p:nvPr/>
          </p:nvSpPr>
          <p:spPr bwMode="auto">
            <a:xfrm>
              <a:off x="7562850" y="300990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65" name="Oval 38"/>
            <p:cNvSpPr>
              <a:spLocks noChangeArrowheads="1"/>
            </p:cNvSpPr>
            <p:nvPr/>
          </p:nvSpPr>
          <p:spPr bwMode="auto">
            <a:xfrm>
              <a:off x="7413625" y="3016250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66" name="Oval 19"/>
            <p:cNvSpPr>
              <a:spLocks noChangeArrowheads="1"/>
            </p:cNvSpPr>
            <p:nvPr/>
          </p:nvSpPr>
          <p:spPr bwMode="auto">
            <a:xfrm>
              <a:off x="4656138" y="4167188"/>
              <a:ext cx="95250" cy="92075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</p:spPr>
          <p:txBody>
            <a:bodyPr lIns="18000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30767" name="Freeform 45"/>
            <p:cNvSpPr>
              <a:spLocks/>
            </p:cNvSpPr>
            <p:nvPr/>
          </p:nvSpPr>
          <p:spPr bwMode="auto">
            <a:xfrm>
              <a:off x="8139113" y="2592388"/>
              <a:ext cx="1004887" cy="911225"/>
            </a:xfrm>
            <a:custGeom>
              <a:avLst/>
              <a:gdLst>
                <a:gd name="T0" fmla="*/ 1003449 w 1005607"/>
                <a:gd name="T1" fmla="*/ 0 h 911705"/>
                <a:gd name="T2" fmla="*/ 718400 w 1005607"/>
                <a:gd name="T3" fmla="*/ 630 h 911705"/>
                <a:gd name="T4" fmla="*/ 723064 w 1005607"/>
                <a:gd name="T5" fmla="*/ 221241 h 911705"/>
                <a:gd name="T6" fmla="*/ 404571 w 1005607"/>
                <a:gd name="T7" fmla="*/ 204016 h 911705"/>
                <a:gd name="T8" fmla="*/ 417663 w 1005607"/>
                <a:gd name="T9" fmla="*/ 554450 h 911705"/>
                <a:gd name="T10" fmla="*/ 0 w 1005607"/>
                <a:gd name="T11" fmla="*/ 548528 h 911705"/>
                <a:gd name="T12" fmla="*/ 8608 w 1005607"/>
                <a:gd name="T13" fmla="*/ 910266 h 911705"/>
                <a:gd name="T14" fmla="*/ 352924 w 1005607"/>
                <a:gd name="T15" fmla="*/ 901653 h 911705"/>
                <a:gd name="T16" fmla="*/ 352924 w 1005607"/>
                <a:gd name="T17" fmla="*/ 694946 h 911705"/>
                <a:gd name="T18" fmla="*/ 1003088 w 1005607"/>
                <a:gd name="T19" fmla="*/ 704456 h 91170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05607"/>
                <a:gd name="T31" fmla="*/ 0 h 911705"/>
                <a:gd name="T32" fmla="*/ 1005607 w 1005607"/>
                <a:gd name="T33" fmla="*/ 911705 h 91170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05607" h="911705">
                  <a:moveTo>
                    <a:pt x="1005607" y="0"/>
                  </a:moveTo>
                  <a:lnTo>
                    <a:pt x="719945" y="630"/>
                  </a:lnTo>
                  <a:lnTo>
                    <a:pt x="724619" y="221592"/>
                  </a:lnTo>
                  <a:lnTo>
                    <a:pt x="405441" y="204339"/>
                  </a:lnTo>
                  <a:lnTo>
                    <a:pt x="418561" y="555326"/>
                  </a:lnTo>
                  <a:lnTo>
                    <a:pt x="0" y="549395"/>
                  </a:lnTo>
                  <a:lnTo>
                    <a:pt x="8626" y="911705"/>
                  </a:lnTo>
                  <a:lnTo>
                    <a:pt x="353683" y="903078"/>
                  </a:lnTo>
                  <a:lnTo>
                    <a:pt x="353683" y="696044"/>
                  </a:lnTo>
                  <a:lnTo>
                    <a:pt x="1005246" y="705569"/>
                  </a:lnTo>
                </a:path>
              </a:pathLst>
            </a:cu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30768" name="TextBox 46"/>
            <p:cNvSpPr txBox="1">
              <a:spLocks noChangeArrowheads="1"/>
            </p:cNvSpPr>
            <p:nvPr/>
          </p:nvSpPr>
          <p:spPr bwMode="auto">
            <a:xfrm>
              <a:off x="4216400" y="6391275"/>
              <a:ext cx="1443038" cy="46037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/>
                <a:t>Municipal well and WHPA area placement is approximate</a:t>
              </a:r>
            </a:p>
          </p:txBody>
        </p:sp>
      </p:grpSp>
      <p:sp>
        <p:nvSpPr>
          <p:cNvPr id="47" name="Freeform 46"/>
          <p:cNvSpPr/>
          <p:nvPr/>
        </p:nvSpPr>
        <p:spPr bwMode="auto">
          <a:xfrm>
            <a:off x="4189413" y="5732463"/>
            <a:ext cx="4954587" cy="1092200"/>
          </a:xfrm>
          <a:custGeom>
            <a:avLst/>
            <a:gdLst>
              <a:gd name="connsiteX0" fmla="*/ 0 w 4954137"/>
              <a:gd name="connsiteY0" fmla="*/ 1091821 h 1091821"/>
              <a:gd name="connsiteX1" fmla="*/ 464024 w 4954137"/>
              <a:gd name="connsiteY1" fmla="*/ 873456 h 1091821"/>
              <a:gd name="connsiteX2" fmla="*/ 1433015 w 4954137"/>
              <a:gd name="connsiteY2" fmla="*/ 559558 h 1091821"/>
              <a:gd name="connsiteX3" fmla="*/ 2142698 w 4954137"/>
              <a:gd name="connsiteY3" fmla="*/ 464024 h 1091821"/>
              <a:gd name="connsiteX4" fmla="*/ 2743200 w 4954137"/>
              <a:gd name="connsiteY4" fmla="*/ 573206 h 1091821"/>
              <a:gd name="connsiteX5" fmla="*/ 3234519 w 4954137"/>
              <a:gd name="connsiteY5" fmla="*/ 777922 h 1091821"/>
              <a:gd name="connsiteX6" fmla="*/ 3548418 w 4954137"/>
              <a:gd name="connsiteY6" fmla="*/ 955343 h 1091821"/>
              <a:gd name="connsiteX7" fmla="*/ 3875964 w 4954137"/>
              <a:gd name="connsiteY7" fmla="*/ 996286 h 1091821"/>
              <a:gd name="connsiteX8" fmla="*/ 4162567 w 4954137"/>
              <a:gd name="connsiteY8" fmla="*/ 1023582 h 1091821"/>
              <a:gd name="connsiteX9" fmla="*/ 4380931 w 4954137"/>
              <a:gd name="connsiteY9" fmla="*/ 873456 h 1091821"/>
              <a:gd name="connsiteX10" fmla="*/ 4462818 w 4954137"/>
              <a:gd name="connsiteY10" fmla="*/ 586853 h 1091821"/>
              <a:gd name="connsiteX11" fmla="*/ 4435522 w 4954137"/>
              <a:gd name="connsiteY11" fmla="*/ 218364 h 1091821"/>
              <a:gd name="connsiteX12" fmla="*/ 4544704 w 4954137"/>
              <a:gd name="connsiteY12" fmla="*/ 122830 h 1091821"/>
              <a:gd name="connsiteX13" fmla="*/ 4694830 w 4954137"/>
              <a:gd name="connsiteY13" fmla="*/ 177421 h 1091821"/>
              <a:gd name="connsiteX14" fmla="*/ 4885898 w 4954137"/>
              <a:gd name="connsiteY14" fmla="*/ 68239 h 1091821"/>
              <a:gd name="connsiteX15" fmla="*/ 4954137 w 4954137"/>
              <a:gd name="connsiteY15" fmla="*/ 0 h 1091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54137" h="1091821">
                <a:moveTo>
                  <a:pt x="0" y="1091821"/>
                </a:moveTo>
                <a:lnTo>
                  <a:pt x="464024" y="873456"/>
                </a:lnTo>
                <a:lnTo>
                  <a:pt x="1433015" y="559558"/>
                </a:lnTo>
                <a:lnTo>
                  <a:pt x="2142698" y="464024"/>
                </a:lnTo>
                <a:lnTo>
                  <a:pt x="2743200" y="573206"/>
                </a:lnTo>
                <a:lnTo>
                  <a:pt x="3234519" y="777922"/>
                </a:lnTo>
                <a:lnTo>
                  <a:pt x="3548418" y="955343"/>
                </a:lnTo>
                <a:lnTo>
                  <a:pt x="3875964" y="996286"/>
                </a:lnTo>
                <a:lnTo>
                  <a:pt x="4162567" y="1023582"/>
                </a:lnTo>
                <a:lnTo>
                  <a:pt x="4380931" y="873456"/>
                </a:lnTo>
                <a:lnTo>
                  <a:pt x="4462818" y="586853"/>
                </a:lnTo>
                <a:lnTo>
                  <a:pt x="4435522" y="218364"/>
                </a:lnTo>
                <a:lnTo>
                  <a:pt x="4544704" y="122830"/>
                </a:lnTo>
                <a:lnTo>
                  <a:pt x="4694830" y="177421"/>
                </a:lnTo>
                <a:lnTo>
                  <a:pt x="4885898" y="68239"/>
                </a:lnTo>
                <a:lnTo>
                  <a:pt x="4954137" y="0"/>
                </a:lnTo>
              </a:path>
            </a:pathLst>
          </a:custGeom>
          <a:noFill/>
          <a:ln w="952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48" name="Freeform 47"/>
          <p:cNvSpPr/>
          <p:nvPr/>
        </p:nvSpPr>
        <p:spPr bwMode="auto">
          <a:xfrm>
            <a:off x="3429000" y="1295400"/>
            <a:ext cx="5715000" cy="3822700"/>
          </a:xfrm>
          <a:custGeom>
            <a:avLst/>
            <a:gdLst>
              <a:gd name="connsiteX0" fmla="*/ 1501254 w 1501254"/>
              <a:gd name="connsiteY0" fmla="*/ 3084394 h 3084394"/>
              <a:gd name="connsiteX1" fmla="*/ 1378424 w 1501254"/>
              <a:gd name="connsiteY1" fmla="*/ 2811439 h 3084394"/>
              <a:gd name="connsiteX2" fmla="*/ 1378424 w 1501254"/>
              <a:gd name="connsiteY2" fmla="*/ 2647666 h 3084394"/>
              <a:gd name="connsiteX3" fmla="*/ 1433015 w 1501254"/>
              <a:gd name="connsiteY3" fmla="*/ 2552132 h 3084394"/>
              <a:gd name="connsiteX4" fmla="*/ 1473958 w 1501254"/>
              <a:gd name="connsiteY4" fmla="*/ 2470245 h 3084394"/>
              <a:gd name="connsiteX5" fmla="*/ 1446663 w 1501254"/>
              <a:gd name="connsiteY5" fmla="*/ 2101756 h 3084394"/>
              <a:gd name="connsiteX6" fmla="*/ 1473958 w 1501254"/>
              <a:gd name="connsiteY6" fmla="*/ 1965278 h 3084394"/>
              <a:gd name="connsiteX7" fmla="*/ 1446663 w 1501254"/>
              <a:gd name="connsiteY7" fmla="*/ 1801505 h 3084394"/>
              <a:gd name="connsiteX8" fmla="*/ 1364776 w 1501254"/>
              <a:gd name="connsiteY8" fmla="*/ 1569493 h 3084394"/>
              <a:gd name="connsiteX9" fmla="*/ 1351129 w 1501254"/>
              <a:gd name="connsiteY9" fmla="*/ 1460311 h 3084394"/>
              <a:gd name="connsiteX10" fmla="*/ 1392072 w 1501254"/>
              <a:gd name="connsiteY10" fmla="*/ 1173708 h 3084394"/>
              <a:gd name="connsiteX11" fmla="*/ 1310185 w 1501254"/>
              <a:gd name="connsiteY11" fmla="*/ 955344 h 3084394"/>
              <a:gd name="connsiteX12" fmla="*/ 1296538 w 1501254"/>
              <a:gd name="connsiteY12" fmla="*/ 696036 h 3084394"/>
              <a:gd name="connsiteX13" fmla="*/ 1214651 w 1501254"/>
              <a:gd name="connsiteY13" fmla="*/ 600502 h 3084394"/>
              <a:gd name="connsiteX14" fmla="*/ 1119117 w 1501254"/>
              <a:gd name="connsiteY14" fmla="*/ 559559 h 3084394"/>
              <a:gd name="connsiteX15" fmla="*/ 887105 w 1501254"/>
              <a:gd name="connsiteY15" fmla="*/ 545911 h 3084394"/>
              <a:gd name="connsiteX16" fmla="*/ 668741 w 1501254"/>
              <a:gd name="connsiteY16" fmla="*/ 382138 h 3084394"/>
              <a:gd name="connsiteX17" fmla="*/ 368490 w 1501254"/>
              <a:gd name="connsiteY17" fmla="*/ 122830 h 3084394"/>
              <a:gd name="connsiteX18" fmla="*/ 0 w 1501254"/>
              <a:gd name="connsiteY18" fmla="*/ 0 h 3084394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0 w 5715000"/>
              <a:gd name="connsiteY18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597090 w 5715000"/>
              <a:gd name="connsiteY18" fmla="*/ 88710 h 3746310"/>
              <a:gd name="connsiteX19" fmla="*/ 0 w 5715000"/>
              <a:gd name="connsiteY19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304800 w 5715000"/>
              <a:gd name="connsiteY18" fmla="*/ 457200 h 3746310"/>
              <a:gd name="connsiteX19" fmla="*/ 0 w 5715000"/>
              <a:gd name="connsiteY19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542499 w 5715000"/>
              <a:gd name="connsiteY18" fmla="*/ 484496 h 3746310"/>
              <a:gd name="connsiteX19" fmla="*/ 304800 w 5715000"/>
              <a:gd name="connsiteY19" fmla="*/ 457200 h 3746310"/>
              <a:gd name="connsiteX20" fmla="*/ 0 w 5715000"/>
              <a:gd name="connsiteY20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304800 w 5715000"/>
              <a:gd name="connsiteY18" fmla="*/ 762000 h 3746310"/>
              <a:gd name="connsiteX19" fmla="*/ 304800 w 5715000"/>
              <a:gd name="connsiteY19" fmla="*/ 457200 h 3746310"/>
              <a:gd name="connsiteX20" fmla="*/ 0 w 5715000"/>
              <a:gd name="connsiteY20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74260 w 5715000"/>
              <a:gd name="connsiteY18" fmla="*/ 757451 h 3746310"/>
              <a:gd name="connsiteX19" fmla="*/ 304800 w 5715000"/>
              <a:gd name="connsiteY19" fmla="*/ 762000 h 3746310"/>
              <a:gd name="connsiteX20" fmla="*/ 304800 w 5715000"/>
              <a:gd name="connsiteY20" fmla="*/ 457200 h 3746310"/>
              <a:gd name="connsiteX21" fmla="*/ 0 w 5715000"/>
              <a:gd name="connsiteY21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609600 w 5715000"/>
              <a:gd name="connsiteY18" fmla="*/ 762000 h 3746310"/>
              <a:gd name="connsiteX19" fmla="*/ 304800 w 5715000"/>
              <a:gd name="connsiteY19" fmla="*/ 762000 h 3746310"/>
              <a:gd name="connsiteX20" fmla="*/ 304800 w 5715000"/>
              <a:gd name="connsiteY20" fmla="*/ 457200 h 3746310"/>
              <a:gd name="connsiteX21" fmla="*/ 0 w 5715000"/>
              <a:gd name="connsiteY21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801806 w 5715000"/>
              <a:gd name="connsiteY18" fmla="*/ 743803 h 3746310"/>
              <a:gd name="connsiteX19" fmla="*/ 609600 w 5715000"/>
              <a:gd name="connsiteY19" fmla="*/ 762000 h 3746310"/>
              <a:gd name="connsiteX20" fmla="*/ 304800 w 5715000"/>
              <a:gd name="connsiteY20" fmla="*/ 762000 h 3746310"/>
              <a:gd name="connsiteX21" fmla="*/ 304800 w 5715000"/>
              <a:gd name="connsiteY21" fmla="*/ 457200 h 3746310"/>
              <a:gd name="connsiteX22" fmla="*/ 0 w 5715000"/>
              <a:gd name="connsiteY22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838200 w 5715000"/>
              <a:gd name="connsiteY18" fmla="*/ 533400 h 3746310"/>
              <a:gd name="connsiteX19" fmla="*/ 609600 w 5715000"/>
              <a:gd name="connsiteY19" fmla="*/ 762000 h 3746310"/>
              <a:gd name="connsiteX20" fmla="*/ 304800 w 5715000"/>
              <a:gd name="connsiteY20" fmla="*/ 762000 h 3746310"/>
              <a:gd name="connsiteX21" fmla="*/ 304800 w 5715000"/>
              <a:gd name="connsiteY21" fmla="*/ 457200 h 3746310"/>
              <a:gd name="connsiteX22" fmla="*/ 0 w 5715000"/>
              <a:gd name="connsiteY22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1293125 w 5715000"/>
              <a:gd name="connsiteY18" fmla="*/ 539087 h 3746310"/>
              <a:gd name="connsiteX19" fmla="*/ 838200 w 5715000"/>
              <a:gd name="connsiteY19" fmla="*/ 533400 h 3746310"/>
              <a:gd name="connsiteX20" fmla="*/ 609600 w 5715000"/>
              <a:gd name="connsiteY20" fmla="*/ 762000 h 3746310"/>
              <a:gd name="connsiteX21" fmla="*/ 304800 w 5715000"/>
              <a:gd name="connsiteY21" fmla="*/ 762000 h 3746310"/>
              <a:gd name="connsiteX22" fmla="*/ 304800 w 5715000"/>
              <a:gd name="connsiteY22" fmla="*/ 457200 h 3746310"/>
              <a:gd name="connsiteX23" fmla="*/ 0 w 5715000"/>
              <a:gd name="connsiteY23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1219200 w 5715000"/>
              <a:gd name="connsiteY18" fmla="*/ 762000 h 3746310"/>
              <a:gd name="connsiteX19" fmla="*/ 838200 w 5715000"/>
              <a:gd name="connsiteY19" fmla="*/ 533400 h 3746310"/>
              <a:gd name="connsiteX20" fmla="*/ 609600 w 5715000"/>
              <a:gd name="connsiteY20" fmla="*/ 762000 h 3746310"/>
              <a:gd name="connsiteX21" fmla="*/ 304800 w 5715000"/>
              <a:gd name="connsiteY21" fmla="*/ 762000 h 3746310"/>
              <a:gd name="connsiteX22" fmla="*/ 304800 w 5715000"/>
              <a:gd name="connsiteY22" fmla="*/ 457200 h 3746310"/>
              <a:gd name="connsiteX23" fmla="*/ 0 w 5715000"/>
              <a:gd name="connsiteY23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1219200 w 5715000"/>
              <a:gd name="connsiteY18" fmla="*/ 762000 h 3746310"/>
              <a:gd name="connsiteX19" fmla="*/ 914400 w 5715000"/>
              <a:gd name="connsiteY19" fmla="*/ 685800 h 3746310"/>
              <a:gd name="connsiteX20" fmla="*/ 609600 w 5715000"/>
              <a:gd name="connsiteY20" fmla="*/ 762000 h 3746310"/>
              <a:gd name="connsiteX21" fmla="*/ 304800 w 5715000"/>
              <a:gd name="connsiteY21" fmla="*/ 762000 h 3746310"/>
              <a:gd name="connsiteX22" fmla="*/ 304800 w 5715000"/>
              <a:gd name="connsiteY22" fmla="*/ 457200 h 3746310"/>
              <a:gd name="connsiteX23" fmla="*/ 0 w 5715000"/>
              <a:gd name="connsiteY23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1219200 w 5715000"/>
              <a:gd name="connsiteY18" fmla="*/ 762000 h 3746310"/>
              <a:gd name="connsiteX19" fmla="*/ 914400 w 5715000"/>
              <a:gd name="connsiteY19" fmla="*/ 685800 h 3746310"/>
              <a:gd name="connsiteX20" fmla="*/ 609600 w 5715000"/>
              <a:gd name="connsiteY20" fmla="*/ 838200 h 3746310"/>
              <a:gd name="connsiteX21" fmla="*/ 304800 w 5715000"/>
              <a:gd name="connsiteY21" fmla="*/ 762000 h 3746310"/>
              <a:gd name="connsiteX22" fmla="*/ 304800 w 5715000"/>
              <a:gd name="connsiteY22" fmla="*/ 457200 h 3746310"/>
              <a:gd name="connsiteX23" fmla="*/ 0 w 5715000"/>
              <a:gd name="connsiteY23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104564 w 5715000"/>
              <a:gd name="connsiteY18" fmla="*/ 784746 h 3746310"/>
              <a:gd name="connsiteX19" fmla="*/ 1219200 w 5715000"/>
              <a:gd name="connsiteY19" fmla="*/ 762000 h 3746310"/>
              <a:gd name="connsiteX20" fmla="*/ 914400 w 5715000"/>
              <a:gd name="connsiteY20" fmla="*/ 685800 h 3746310"/>
              <a:gd name="connsiteX21" fmla="*/ 609600 w 5715000"/>
              <a:gd name="connsiteY21" fmla="*/ 838200 h 3746310"/>
              <a:gd name="connsiteX22" fmla="*/ 304800 w 5715000"/>
              <a:gd name="connsiteY22" fmla="*/ 762000 h 3746310"/>
              <a:gd name="connsiteX23" fmla="*/ 304800 w 5715000"/>
              <a:gd name="connsiteY23" fmla="*/ 457200 h 3746310"/>
              <a:gd name="connsiteX24" fmla="*/ 0 w 5715000"/>
              <a:gd name="connsiteY24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114800 w 5715000"/>
              <a:gd name="connsiteY18" fmla="*/ 609600 h 3746310"/>
              <a:gd name="connsiteX19" fmla="*/ 1219200 w 5715000"/>
              <a:gd name="connsiteY19" fmla="*/ 762000 h 3746310"/>
              <a:gd name="connsiteX20" fmla="*/ 914400 w 5715000"/>
              <a:gd name="connsiteY20" fmla="*/ 685800 h 3746310"/>
              <a:gd name="connsiteX21" fmla="*/ 609600 w 5715000"/>
              <a:gd name="connsiteY21" fmla="*/ 838200 h 3746310"/>
              <a:gd name="connsiteX22" fmla="*/ 304800 w 5715000"/>
              <a:gd name="connsiteY22" fmla="*/ 762000 h 3746310"/>
              <a:gd name="connsiteX23" fmla="*/ 304800 w 5715000"/>
              <a:gd name="connsiteY23" fmla="*/ 457200 h 3746310"/>
              <a:gd name="connsiteX24" fmla="*/ 0 w 5715000"/>
              <a:gd name="connsiteY24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114800 w 5715000"/>
              <a:gd name="connsiteY18" fmla="*/ 609600 h 3746310"/>
              <a:gd name="connsiteX19" fmla="*/ 3927143 w 5715000"/>
              <a:gd name="connsiteY19" fmla="*/ 607325 h 3746310"/>
              <a:gd name="connsiteX20" fmla="*/ 1219200 w 5715000"/>
              <a:gd name="connsiteY20" fmla="*/ 762000 h 3746310"/>
              <a:gd name="connsiteX21" fmla="*/ 914400 w 5715000"/>
              <a:gd name="connsiteY21" fmla="*/ 685800 h 3746310"/>
              <a:gd name="connsiteX22" fmla="*/ 609600 w 5715000"/>
              <a:gd name="connsiteY22" fmla="*/ 838200 h 3746310"/>
              <a:gd name="connsiteX23" fmla="*/ 304800 w 5715000"/>
              <a:gd name="connsiteY23" fmla="*/ 762000 h 3746310"/>
              <a:gd name="connsiteX24" fmla="*/ 304800 w 5715000"/>
              <a:gd name="connsiteY24" fmla="*/ 457200 h 3746310"/>
              <a:gd name="connsiteX25" fmla="*/ 0 w 5715000"/>
              <a:gd name="connsiteY25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114800 w 5715000"/>
              <a:gd name="connsiteY18" fmla="*/ 609600 h 3746310"/>
              <a:gd name="connsiteX19" fmla="*/ 3733800 w 5715000"/>
              <a:gd name="connsiteY19" fmla="*/ 381000 h 3746310"/>
              <a:gd name="connsiteX20" fmla="*/ 1219200 w 5715000"/>
              <a:gd name="connsiteY20" fmla="*/ 762000 h 3746310"/>
              <a:gd name="connsiteX21" fmla="*/ 914400 w 5715000"/>
              <a:gd name="connsiteY21" fmla="*/ 685800 h 3746310"/>
              <a:gd name="connsiteX22" fmla="*/ 609600 w 5715000"/>
              <a:gd name="connsiteY22" fmla="*/ 838200 h 3746310"/>
              <a:gd name="connsiteX23" fmla="*/ 304800 w 5715000"/>
              <a:gd name="connsiteY23" fmla="*/ 762000 h 3746310"/>
              <a:gd name="connsiteX24" fmla="*/ 304800 w 5715000"/>
              <a:gd name="connsiteY24" fmla="*/ 457200 h 3746310"/>
              <a:gd name="connsiteX25" fmla="*/ 0 w 5715000"/>
              <a:gd name="connsiteY25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114800 w 5715000"/>
              <a:gd name="connsiteY18" fmla="*/ 609600 h 3746310"/>
              <a:gd name="connsiteX19" fmla="*/ 3733800 w 5715000"/>
              <a:gd name="connsiteY19" fmla="*/ 381000 h 3746310"/>
              <a:gd name="connsiteX20" fmla="*/ 3572301 w 5715000"/>
              <a:gd name="connsiteY20" fmla="*/ 402609 h 3746310"/>
              <a:gd name="connsiteX21" fmla="*/ 1219200 w 5715000"/>
              <a:gd name="connsiteY21" fmla="*/ 762000 h 3746310"/>
              <a:gd name="connsiteX22" fmla="*/ 914400 w 5715000"/>
              <a:gd name="connsiteY22" fmla="*/ 685800 h 3746310"/>
              <a:gd name="connsiteX23" fmla="*/ 609600 w 5715000"/>
              <a:gd name="connsiteY23" fmla="*/ 838200 h 3746310"/>
              <a:gd name="connsiteX24" fmla="*/ 304800 w 5715000"/>
              <a:gd name="connsiteY24" fmla="*/ 762000 h 3746310"/>
              <a:gd name="connsiteX25" fmla="*/ 304800 w 5715000"/>
              <a:gd name="connsiteY25" fmla="*/ 457200 h 3746310"/>
              <a:gd name="connsiteX26" fmla="*/ 0 w 5715000"/>
              <a:gd name="connsiteY26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114800 w 5715000"/>
              <a:gd name="connsiteY18" fmla="*/ 609600 h 3746310"/>
              <a:gd name="connsiteX19" fmla="*/ 3733800 w 5715000"/>
              <a:gd name="connsiteY19" fmla="*/ 381000 h 3746310"/>
              <a:gd name="connsiteX20" fmla="*/ 3581400 w 5715000"/>
              <a:gd name="connsiteY20" fmla="*/ 76200 h 3746310"/>
              <a:gd name="connsiteX21" fmla="*/ 1219200 w 5715000"/>
              <a:gd name="connsiteY21" fmla="*/ 762000 h 3746310"/>
              <a:gd name="connsiteX22" fmla="*/ 914400 w 5715000"/>
              <a:gd name="connsiteY22" fmla="*/ 685800 h 3746310"/>
              <a:gd name="connsiteX23" fmla="*/ 609600 w 5715000"/>
              <a:gd name="connsiteY23" fmla="*/ 838200 h 3746310"/>
              <a:gd name="connsiteX24" fmla="*/ 304800 w 5715000"/>
              <a:gd name="connsiteY24" fmla="*/ 762000 h 3746310"/>
              <a:gd name="connsiteX25" fmla="*/ 304800 w 5715000"/>
              <a:gd name="connsiteY25" fmla="*/ 457200 h 3746310"/>
              <a:gd name="connsiteX26" fmla="*/ 0 w 5715000"/>
              <a:gd name="connsiteY26" fmla="*/ 0 h 3746310"/>
              <a:gd name="connsiteX0" fmla="*/ 5715000 w 5715000"/>
              <a:gd name="connsiteY0" fmla="*/ 3746310 h 3746310"/>
              <a:gd name="connsiteX1" fmla="*/ 5592170 w 5715000"/>
              <a:gd name="connsiteY1" fmla="*/ 3473355 h 3746310"/>
              <a:gd name="connsiteX2" fmla="*/ 5592170 w 5715000"/>
              <a:gd name="connsiteY2" fmla="*/ 3309582 h 3746310"/>
              <a:gd name="connsiteX3" fmla="*/ 5646761 w 5715000"/>
              <a:gd name="connsiteY3" fmla="*/ 3214048 h 3746310"/>
              <a:gd name="connsiteX4" fmla="*/ 5687704 w 5715000"/>
              <a:gd name="connsiteY4" fmla="*/ 3132161 h 3746310"/>
              <a:gd name="connsiteX5" fmla="*/ 5660409 w 5715000"/>
              <a:gd name="connsiteY5" fmla="*/ 2763672 h 3746310"/>
              <a:gd name="connsiteX6" fmla="*/ 5687704 w 5715000"/>
              <a:gd name="connsiteY6" fmla="*/ 2627194 h 3746310"/>
              <a:gd name="connsiteX7" fmla="*/ 5660409 w 5715000"/>
              <a:gd name="connsiteY7" fmla="*/ 2463421 h 3746310"/>
              <a:gd name="connsiteX8" fmla="*/ 5578522 w 5715000"/>
              <a:gd name="connsiteY8" fmla="*/ 2231409 h 3746310"/>
              <a:gd name="connsiteX9" fmla="*/ 5564875 w 5715000"/>
              <a:gd name="connsiteY9" fmla="*/ 2122227 h 3746310"/>
              <a:gd name="connsiteX10" fmla="*/ 5605818 w 5715000"/>
              <a:gd name="connsiteY10" fmla="*/ 1835624 h 3746310"/>
              <a:gd name="connsiteX11" fmla="*/ 5523931 w 5715000"/>
              <a:gd name="connsiteY11" fmla="*/ 1617260 h 3746310"/>
              <a:gd name="connsiteX12" fmla="*/ 5510284 w 5715000"/>
              <a:gd name="connsiteY12" fmla="*/ 1357952 h 3746310"/>
              <a:gd name="connsiteX13" fmla="*/ 5428397 w 5715000"/>
              <a:gd name="connsiteY13" fmla="*/ 1262418 h 3746310"/>
              <a:gd name="connsiteX14" fmla="*/ 5332863 w 5715000"/>
              <a:gd name="connsiteY14" fmla="*/ 1221475 h 3746310"/>
              <a:gd name="connsiteX15" fmla="*/ 5100851 w 5715000"/>
              <a:gd name="connsiteY15" fmla="*/ 1207827 h 3746310"/>
              <a:gd name="connsiteX16" fmla="*/ 4882487 w 5715000"/>
              <a:gd name="connsiteY16" fmla="*/ 1044054 h 3746310"/>
              <a:gd name="connsiteX17" fmla="*/ 4582236 w 5715000"/>
              <a:gd name="connsiteY17" fmla="*/ 784746 h 3746310"/>
              <a:gd name="connsiteX18" fmla="*/ 4114800 w 5715000"/>
              <a:gd name="connsiteY18" fmla="*/ 609600 h 3746310"/>
              <a:gd name="connsiteX19" fmla="*/ 3733800 w 5715000"/>
              <a:gd name="connsiteY19" fmla="*/ 381000 h 3746310"/>
              <a:gd name="connsiteX20" fmla="*/ 3581400 w 5715000"/>
              <a:gd name="connsiteY20" fmla="*/ 76200 h 3746310"/>
              <a:gd name="connsiteX21" fmla="*/ 3408528 w 5715000"/>
              <a:gd name="connsiteY21" fmla="*/ 129654 h 3746310"/>
              <a:gd name="connsiteX22" fmla="*/ 1219200 w 5715000"/>
              <a:gd name="connsiteY22" fmla="*/ 762000 h 3746310"/>
              <a:gd name="connsiteX23" fmla="*/ 914400 w 5715000"/>
              <a:gd name="connsiteY23" fmla="*/ 685800 h 3746310"/>
              <a:gd name="connsiteX24" fmla="*/ 609600 w 5715000"/>
              <a:gd name="connsiteY24" fmla="*/ 838200 h 3746310"/>
              <a:gd name="connsiteX25" fmla="*/ 304800 w 5715000"/>
              <a:gd name="connsiteY25" fmla="*/ 762000 h 3746310"/>
              <a:gd name="connsiteX26" fmla="*/ 304800 w 5715000"/>
              <a:gd name="connsiteY26" fmla="*/ 457200 h 3746310"/>
              <a:gd name="connsiteX27" fmla="*/ 0 w 5715000"/>
              <a:gd name="connsiteY27" fmla="*/ 0 h 37463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1219200 w 5715000"/>
              <a:gd name="connsiteY22" fmla="*/ 838200 h 3822510"/>
              <a:gd name="connsiteX23" fmla="*/ 914400 w 5715000"/>
              <a:gd name="connsiteY23" fmla="*/ 762000 h 3822510"/>
              <a:gd name="connsiteX24" fmla="*/ 609600 w 5715000"/>
              <a:gd name="connsiteY24" fmla="*/ 914400 h 3822510"/>
              <a:gd name="connsiteX25" fmla="*/ 304800 w 5715000"/>
              <a:gd name="connsiteY25" fmla="*/ 838200 h 3822510"/>
              <a:gd name="connsiteX26" fmla="*/ 304800 w 5715000"/>
              <a:gd name="connsiteY26" fmla="*/ 533400 h 3822510"/>
              <a:gd name="connsiteX27" fmla="*/ 0 w 5715000"/>
              <a:gd name="connsiteY27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31107 w 5715000"/>
              <a:gd name="connsiteY22" fmla="*/ 83024 h 3822510"/>
              <a:gd name="connsiteX23" fmla="*/ 1219200 w 5715000"/>
              <a:gd name="connsiteY23" fmla="*/ 838200 h 3822510"/>
              <a:gd name="connsiteX24" fmla="*/ 914400 w 5715000"/>
              <a:gd name="connsiteY24" fmla="*/ 762000 h 3822510"/>
              <a:gd name="connsiteX25" fmla="*/ 609600 w 5715000"/>
              <a:gd name="connsiteY25" fmla="*/ 914400 h 3822510"/>
              <a:gd name="connsiteX26" fmla="*/ 304800 w 5715000"/>
              <a:gd name="connsiteY26" fmla="*/ 838200 h 3822510"/>
              <a:gd name="connsiteX27" fmla="*/ 304800 w 5715000"/>
              <a:gd name="connsiteY27" fmla="*/ 533400 h 3822510"/>
              <a:gd name="connsiteX28" fmla="*/ 0 w 5715000"/>
              <a:gd name="connsiteY28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1219200 w 5715000"/>
              <a:gd name="connsiteY23" fmla="*/ 838200 h 3822510"/>
              <a:gd name="connsiteX24" fmla="*/ 914400 w 5715000"/>
              <a:gd name="connsiteY24" fmla="*/ 762000 h 3822510"/>
              <a:gd name="connsiteX25" fmla="*/ 609600 w 5715000"/>
              <a:gd name="connsiteY25" fmla="*/ 914400 h 3822510"/>
              <a:gd name="connsiteX26" fmla="*/ 304800 w 5715000"/>
              <a:gd name="connsiteY26" fmla="*/ 838200 h 3822510"/>
              <a:gd name="connsiteX27" fmla="*/ 304800 w 5715000"/>
              <a:gd name="connsiteY27" fmla="*/ 533400 h 3822510"/>
              <a:gd name="connsiteX28" fmla="*/ 0 w 5715000"/>
              <a:gd name="connsiteY28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026391 w 5715000"/>
              <a:gd name="connsiteY23" fmla="*/ 110319 h 3822510"/>
              <a:gd name="connsiteX24" fmla="*/ 1219200 w 5715000"/>
              <a:gd name="connsiteY24" fmla="*/ 838200 h 3822510"/>
              <a:gd name="connsiteX25" fmla="*/ 914400 w 5715000"/>
              <a:gd name="connsiteY25" fmla="*/ 762000 h 3822510"/>
              <a:gd name="connsiteX26" fmla="*/ 609600 w 5715000"/>
              <a:gd name="connsiteY26" fmla="*/ 914400 h 3822510"/>
              <a:gd name="connsiteX27" fmla="*/ 304800 w 5715000"/>
              <a:gd name="connsiteY27" fmla="*/ 838200 h 3822510"/>
              <a:gd name="connsiteX28" fmla="*/ 304800 w 5715000"/>
              <a:gd name="connsiteY28" fmla="*/ 533400 h 3822510"/>
              <a:gd name="connsiteX29" fmla="*/ 0 w 5715000"/>
              <a:gd name="connsiteY29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1219200 w 5715000"/>
              <a:gd name="connsiteY24" fmla="*/ 838200 h 3822510"/>
              <a:gd name="connsiteX25" fmla="*/ 914400 w 5715000"/>
              <a:gd name="connsiteY25" fmla="*/ 762000 h 3822510"/>
              <a:gd name="connsiteX26" fmla="*/ 609600 w 5715000"/>
              <a:gd name="connsiteY26" fmla="*/ 914400 h 3822510"/>
              <a:gd name="connsiteX27" fmla="*/ 304800 w 5715000"/>
              <a:gd name="connsiteY27" fmla="*/ 838200 h 3822510"/>
              <a:gd name="connsiteX28" fmla="*/ 304800 w 5715000"/>
              <a:gd name="connsiteY28" fmla="*/ 533400 h 3822510"/>
              <a:gd name="connsiteX29" fmla="*/ 0 w 5715000"/>
              <a:gd name="connsiteY29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985448 w 5715000"/>
              <a:gd name="connsiteY24" fmla="*/ 274093 h 3822510"/>
              <a:gd name="connsiteX25" fmla="*/ 1219200 w 5715000"/>
              <a:gd name="connsiteY25" fmla="*/ 838200 h 3822510"/>
              <a:gd name="connsiteX26" fmla="*/ 914400 w 5715000"/>
              <a:gd name="connsiteY26" fmla="*/ 762000 h 3822510"/>
              <a:gd name="connsiteX27" fmla="*/ 609600 w 5715000"/>
              <a:gd name="connsiteY27" fmla="*/ 914400 h 3822510"/>
              <a:gd name="connsiteX28" fmla="*/ 304800 w 5715000"/>
              <a:gd name="connsiteY28" fmla="*/ 838200 h 3822510"/>
              <a:gd name="connsiteX29" fmla="*/ 304800 w 5715000"/>
              <a:gd name="connsiteY29" fmla="*/ 533400 h 3822510"/>
              <a:gd name="connsiteX30" fmla="*/ 0 w 5715000"/>
              <a:gd name="connsiteY30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1219200 w 5715000"/>
              <a:gd name="connsiteY25" fmla="*/ 838200 h 3822510"/>
              <a:gd name="connsiteX26" fmla="*/ 914400 w 5715000"/>
              <a:gd name="connsiteY26" fmla="*/ 762000 h 3822510"/>
              <a:gd name="connsiteX27" fmla="*/ 609600 w 5715000"/>
              <a:gd name="connsiteY27" fmla="*/ 914400 h 3822510"/>
              <a:gd name="connsiteX28" fmla="*/ 304800 w 5715000"/>
              <a:gd name="connsiteY28" fmla="*/ 838200 h 3822510"/>
              <a:gd name="connsiteX29" fmla="*/ 304800 w 5715000"/>
              <a:gd name="connsiteY29" fmla="*/ 533400 h 3822510"/>
              <a:gd name="connsiteX30" fmla="*/ 0 w 5715000"/>
              <a:gd name="connsiteY30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603310 w 5715000"/>
              <a:gd name="connsiteY25" fmla="*/ 369627 h 3822510"/>
              <a:gd name="connsiteX26" fmla="*/ 1219200 w 5715000"/>
              <a:gd name="connsiteY26" fmla="*/ 838200 h 3822510"/>
              <a:gd name="connsiteX27" fmla="*/ 914400 w 5715000"/>
              <a:gd name="connsiteY27" fmla="*/ 762000 h 3822510"/>
              <a:gd name="connsiteX28" fmla="*/ 609600 w 5715000"/>
              <a:gd name="connsiteY28" fmla="*/ 914400 h 3822510"/>
              <a:gd name="connsiteX29" fmla="*/ 304800 w 5715000"/>
              <a:gd name="connsiteY29" fmla="*/ 838200 h 3822510"/>
              <a:gd name="connsiteX30" fmla="*/ 304800 w 5715000"/>
              <a:gd name="connsiteY30" fmla="*/ 533400 h 3822510"/>
              <a:gd name="connsiteX31" fmla="*/ 0 w 5715000"/>
              <a:gd name="connsiteY31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1219200 w 5715000"/>
              <a:gd name="connsiteY26" fmla="*/ 838200 h 3822510"/>
              <a:gd name="connsiteX27" fmla="*/ 914400 w 5715000"/>
              <a:gd name="connsiteY27" fmla="*/ 762000 h 3822510"/>
              <a:gd name="connsiteX28" fmla="*/ 609600 w 5715000"/>
              <a:gd name="connsiteY28" fmla="*/ 914400 h 3822510"/>
              <a:gd name="connsiteX29" fmla="*/ 304800 w 5715000"/>
              <a:gd name="connsiteY29" fmla="*/ 838200 h 3822510"/>
              <a:gd name="connsiteX30" fmla="*/ 304800 w 5715000"/>
              <a:gd name="connsiteY30" fmla="*/ 533400 h 3822510"/>
              <a:gd name="connsiteX31" fmla="*/ 0 w 5715000"/>
              <a:gd name="connsiteY31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71299 w 5715000"/>
              <a:gd name="connsiteY26" fmla="*/ 628934 h 3822510"/>
              <a:gd name="connsiteX27" fmla="*/ 1219200 w 5715000"/>
              <a:gd name="connsiteY27" fmla="*/ 838200 h 3822510"/>
              <a:gd name="connsiteX28" fmla="*/ 914400 w 5715000"/>
              <a:gd name="connsiteY28" fmla="*/ 762000 h 3822510"/>
              <a:gd name="connsiteX29" fmla="*/ 609600 w 5715000"/>
              <a:gd name="connsiteY29" fmla="*/ 914400 h 3822510"/>
              <a:gd name="connsiteX30" fmla="*/ 304800 w 5715000"/>
              <a:gd name="connsiteY30" fmla="*/ 838200 h 3822510"/>
              <a:gd name="connsiteX31" fmla="*/ 304800 w 5715000"/>
              <a:gd name="connsiteY31" fmla="*/ 533400 h 3822510"/>
              <a:gd name="connsiteX32" fmla="*/ 0 w 5715000"/>
              <a:gd name="connsiteY32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1219200 w 5715000"/>
              <a:gd name="connsiteY27" fmla="*/ 838200 h 3822510"/>
              <a:gd name="connsiteX28" fmla="*/ 914400 w 5715000"/>
              <a:gd name="connsiteY28" fmla="*/ 762000 h 3822510"/>
              <a:gd name="connsiteX29" fmla="*/ 609600 w 5715000"/>
              <a:gd name="connsiteY29" fmla="*/ 914400 h 3822510"/>
              <a:gd name="connsiteX30" fmla="*/ 304800 w 5715000"/>
              <a:gd name="connsiteY30" fmla="*/ 838200 h 3822510"/>
              <a:gd name="connsiteX31" fmla="*/ 304800 w 5715000"/>
              <a:gd name="connsiteY31" fmla="*/ 533400 h 3822510"/>
              <a:gd name="connsiteX32" fmla="*/ 0 w 5715000"/>
              <a:gd name="connsiteY32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9287 w 5715000"/>
              <a:gd name="connsiteY27" fmla="*/ 765412 h 3822510"/>
              <a:gd name="connsiteX28" fmla="*/ 1219200 w 5715000"/>
              <a:gd name="connsiteY28" fmla="*/ 838200 h 3822510"/>
              <a:gd name="connsiteX29" fmla="*/ 914400 w 5715000"/>
              <a:gd name="connsiteY29" fmla="*/ 762000 h 3822510"/>
              <a:gd name="connsiteX30" fmla="*/ 609600 w 5715000"/>
              <a:gd name="connsiteY30" fmla="*/ 914400 h 3822510"/>
              <a:gd name="connsiteX31" fmla="*/ 304800 w 5715000"/>
              <a:gd name="connsiteY31" fmla="*/ 838200 h 3822510"/>
              <a:gd name="connsiteX32" fmla="*/ 304800 w 5715000"/>
              <a:gd name="connsiteY32" fmla="*/ 533400 h 3822510"/>
              <a:gd name="connsiteX33" fmla="*/ 0 w 5715000"/>
              <a:gd name="connsiteY33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219200 w 5715000"/>
              <a:gd name="connsiteY28" fmla="*/ 838200 h 3822510"/>
              <a:gd name="connsiteX29" fmla="*/ 914400 w 5715000"/>
              <a:gd name="connsiteY29" fmla="*/ 762000 h 3822510"/>
              <a:gd name="connsiteX30" fmla="*/ 609600 w 5715000"/>
              <a:gd name="connsiteY30" fmla="*/ 914400 h 3822510"/>
              <a:gd name="connsiteX31" fmla="*/ 304800 w 5715000"/>
              <a:gd name="connsiteY31" fmla="*/ 838200 h 3822510"/>
              <a:gd name="connsiteX32" fmla="*/ 304800 w 5715000"/>
              <a:gd name="connsiteY32" fmla="*/ 533400 h 3822510"/>
              <a:gd name="connsiteX33" fmla="*/ 0 w 5715000"/>
              <a:gd name="connsiteY33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219200 w 5715000"/>
              <a:gd name="connsiteY28" fmla="*/ 838200 h 3822510"/>
              <a:gd name="connsiteX29" fmla="*/ 1839036 w 5715000"/>
              <a:gd name="connsiteY29" fmla="*/ 820003 h 3822510"/>
              <a:gd name="connsiteX30" fmla="*/ 914400 w 5715000"/>
              <a:gd name="connsiteY30" fmla="*/ 762000 h 3822510"/>
              <a:gd name="connsiteX31" fmla="*/ 609600 w 5715000"/>
              <a:gd name="connsiteY31" fmla="*/ 914400 h 3822510"/>
              <a:gd name="connsiteX32" fmla="*/ 304800 w 5715000"/>
              <a:gd name="connsiteY32" fmla="*/ 838200 h 3822510"/>
              <a:gd name="connsiteX33" fmla="*/ 304800 w 5715000"/>
              <a:gd name="connsiteY33" fmla="*/ 533400 h 3822510"/>
              <a:gd name="connsiteX34" fmla="*/ 0 w 5715000"/>
              <a:gd name="connsiteY34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219200 w 5715000"/>
              <a:gd name="connsiteY28" fmla="*/ 838200 h 3822510"/>
              <a:gd name="connsiteX29" fmla="*/ 1828800 w 5715000"/>
              <a:gd name="connsiteY29" fmla="*/ 914400 h 3822510"/>
              <a:gd name="connsiteX30" fmla="*/ 914400 w 5715000"/>
              <a:gd name="connsiteY30" fmla="*/ 762000 h 3822510"/>
              <a:gd name="connsiteX31" fmla="*/ 609600 w 5715000"/>
              <a:gd name="connsiteY31" fmla="*/ 914400 h 3822510"/>
              <a:gd name="connsiteX32" fmla="*/ 304800 w 5715000"/>
              <a:gd name="connsiteY32" fmla="*/ 838200 h 3822510"/>
              <a:gd name="connsiteX33" fmla="*/ 304800 w 5715000"/>
              <a:gd name="connsiteY33" fmla="*/ 533400 h 3822510"/>
              <a:gd name="connsiteX34" fmla="*/ 0 w 5715000"/>
              <a:gd name="connsiteY34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219200 w 5715000"/>
              <a:gd name="connsiteY28" fmla="*/ 838200 h 3822510"/>
              <a:gd name="connsiteX29" fmla="*/ 1828800 w 5715000"/>
              <a:gd name="connsiteY29" fmla="*/ 914400 h 3822510"/>
              <a:gd name="connsiteX30" fmla="*/ 1566081 w 5715000"/>
              <a:gd name="connsiteY30" fmla="*/ 847299 h 3822510"/>
              <a:gd name="connsiteX31" fmla="*/ 914400 w 5715000"/>
              <a:gd name="connsiteY31" fmla="*/ 762000 h 3822510"/>
              <a:gd name="connsiteX32" fmla="*/ 609600 w 5715000"/>
              <a:gd name="connsiteY32" fmla="*/ 914400 h 3822510"/>
              <a:gd name="connsiteX33" fmla="*/ 304800 w 5715000"/>
              <a:gd name="connsiteY33" fmla="*/ 838200 h 3822510"/>
              <a:gd name="connsiteX34" fmla="*/ 304800 w 5715000"/>
              <a:gd name="connsiteY34" fmla="*/ 533400 h 3822510"/>
              <a:gd name="connsiteX35" fmla="*/ 0 w 5715000"/>
              <a:gd name="connsiteY35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219200 w 5715000"/>
              <a:gd name="connsiteY28" fmla="*/ 838200 h 3822510"/>
              <a:gd name="connsiteX29" fmla="*/ 1828800 w 5715000"/>
              <a:gd name="connsiteY29" fmla="*/ 914400 h 3822510"/>
              <a:gd name="connsiteX30" fmla="*/ 1524000 w 5715000"/>
              <a:gd name="connsiteY30" fmla="*/ 914400 h 3822510"/>
              <a:gd name="connsiteX31" fmla="*/ 914400 w 5715000"/>
              <a:gd name="connsiteY31" fmla="*/ 762000 h 3822510"/>
              <a:gd name="connsiteX32" fmla="*/ 609600 w 5715000"/>
              <a:gd name="connsiteY32" fmla="*/ 914400 h 3822510"/>
              <a:gd name="connsiteX33" fmla="*/ 304800 w 5715000"/>
              <a:gd name="connsiteY33" fmla="*/ 838200 h 3822510"/>
              <a:gd name="connsiteX34" fmla="*/ 304800 w 5715000"/>
              <a:gd name="connsiteY34" fmla="*/ 533400 h 3822510"/>
              <a:gd name="connsiteX35" fmla="*/ 0 w 5715000"/>
              <a:gd name="connsiteY35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219200 w 5715000"/>
              <a:gd name="connsiteY28" fmla="*/ 838200 h 3822510"/>
              <a:gd name="connsiteX29" fmla="*/ 1524000 w 5715000"/>
              <a:gd name="connsiteY29" fmla="*/ 914400 h 3822510"/>
              <a:gd name="connsiteX30" fmla="*/ 914400 w 5715000"/>
              <a:gd name="connsiteY30" fmla="*/ 762000 h 3822510"/>
              <a:gd name="connsiteX31" fmla="*/ 609600 w 5715000"/>
              <a:gd name="connsiteY31" fmla="*/ 914400 h 3822510"/>
              <a:gd name="connsiteX32" fmla="*/ 304800 w 5715000"/>
              <a:gd name="connsiteY32" fmla="*/ 838200 h 3822510"/>
              <a:gd name="connsiteX33" fmla="*/ 304800 w 5715000"/>
              <a:gd name="connsiteY33" fmla="*/ 533400 h 3822510"/>
              <a:gd name="connsiteX34" fmla="*/ 0 w 5715000"/>
              <a:gd name="connsiteY34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219200 w 5715000"/>
              <a:gd name="connsiteY28" fmla="*/ 838200 h 3822510"/>
              <a:gd name="connsiteX29" fmla="*/ 914400 w 5715000"/>
              <a:gd name="connsiteY29" fmla="*/ 762000 h 3822510"/>
              <a:gd name="connsiteX30" fmla="*/ 609600 w 5715000"/>
              <a:gd name="connsiteY30" fmla="*/ 914400 h 3822510"/>
              <a:gd name="connsiteX31" fmla="*/ 304800 w 5715000"/>
              <a:gd name="connsiteY31" fmla="*/ 838200 h 3822510"/>
              <a:gd name="connsiteX32" fmla="*/ 304800 w 5715000"/>
              <a:gd name="connsiteY32" fmla="*/ 533400 h 3822510"/>
              <a:gd name="connsiteX33" fmla="*/ 0 w 5715000"/>
              <a:gd name="connsiteY33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516075 w 5715000"/>
              <a:gd name="connsiteY28" fmla="*/ 840638 h 3822510"/>
              <a:gd name="connsiteX29" fmla="*/ 1219200 w 5715000"/>
              <a:gd name="connsiteY29" fmla="*/ 838200 h 3822510"/>
              <a:gd name="connsiteX30" fmla="*/ 914400 w 5715000"/>
              <a:gd name="connsiteY30" fmla="*/ 762000 h 3822510"/>
              <a:gd name="connsiteX31" fmla="*/ 609600 w 5715000"/>
              <a:gd name="connsiteY31" fmla="*/ 914400 h 3822510"/>
              <a:gd name="connsiteX32" fmla="*/ 304800 w 5715000"/>
              <a:gd name="connsiteY32" fmla="*/ 838200 h 3822510"/>
              <a:gd name="connsiteX33" fmla="*/ 304800 w 5715000"/>
              <a:gd name="connsiteY33" fmla="*/ 533400 h 3822510"/>
              <a:gd name="connsiteX34" fmla="*/ 0 w 5715000"/>
              <a:gd name="connsiteY34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524000 w 5715000"/>
              <a:gd name="connsiteY28" fmla="*/ 914400 h 3822510"/>
              <a:gd name="connsiteX29" fmla="*/ 1219200 w 5715000"/>
              <a:gd name="connsiteY29" fmla="*/ 838200 h 3822510"/>
              <a:gd name="connsiteX30" fmla="*/ 914400 w 5715000"/>
              <a:gd name="connsiteY30" fmla="*/ 762000 h 3822510"/>
              <a:gd name="connsiteX31" fmla="*/ 609600 w 5715000"/>
              <a:gd name="connsiteY31" fmla="*/ 914400 h 3822510"/>
              <a:gd name="connsiteX32" fmla="*/ 304800 w 5715000"/>
              <a:gd name="connsiteY32" fmla="*/ 838200 h 3822510"/>
              <a:gd name="connsiteX33" fmla="*/ 304800 w 5715000"/>
              <a:gd name="connsiteY33" fmla="*/ 533400 h 3822510"/>
              <a:gd name="connsiteX34" fmla="*/ 0 w 5715000"/>
              <a:gd name="connsiteY34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815998 w 5715000"/>
              <a:gd name="connsiteY28" fmla="*/ 877214 h 3822510"/>
              <a:gd name="connsiteX29" fmla="*/ 1524000 w 5715000"/>
              <a:gd name="connsiteY29" fmla="*/ 914400 h 3822510"/>
              <a:gd name="connsiteX30" fmla="*/ 1219200 w 5715000"/>
              <a:gd name="connsiteY30" fmla="*/ 838200 h 3822510"/>
              <a:gd name="connsiteX31" fmla="*/ 914400 w 5715000"/>
              <a:gd name="connsiteY31" fmla="*/ 762000 h 3822510"/>
              <a:gd name="connsiteX32" fmla="*/ 609600 w 5715000"/>
              <a:gd name="connsiteY32" fmla="*/ 914400 h 3822510"/>
              <a:gd name="connsiteX33" fmla="*/ 304800 w 5715000"/>
              <a:gd name="connsiteY33" fmla="*/ 838200 h 3822510"/>
              <a:gd name="connsiteX34" fmla="*/ 304800 w 5715000"/>
              <a:gd name="connsiteY34" fmla="*/ 533400 h 3822510"/>
              <a:gd name="connsiteX35" fmla="*/ 0 w 5715000"/>
              <a:gd name="connsiteY35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828800 w 5715000"/>
              <a:gd name="connsiteY28" fmla="*/ 838200 h 3822510"/>
              <a:gd name="connsiteX29" fmla="*/ 1524000 w 5715000"/>
              <a:gd name="connsiteY29" fmla="*/ 914400 h 3822510"/>
              <a:gd name="connsiteX30" fmla="*/ 1219200 w 5715000"/>
              <a:gd name="connsiteY30" fmla="*/ 838200 h 3822510"/>
              <a:gd name="connsiteX31" fmla="*/ 914400 w 5715000"/>
              <a:gd name="connsiteY31" fmla="*/ 762000 h 3822510"/>
              <a:gd name="connsiteX32" fmla="*/ 609600 w 5715000"/>
              <a:gd name="connsiteY32" fmla="*/ 914400 h 3822510"/>
              <a:gd name="connsiteX33" fmla="*/ 304800 w 5715000"/>
              <a:gd name="connsiteY33" fmla="*/ 838200 h 3822510"/>
              <a:gd name="connsiteX34" fmla="*/ 304800 w 5715000"/>
              <a:gd name="connsiteY34" fmla="*/ 533400 h 3822510"/>
              <a:gd name="connsiteX35" fmla="*/ 0 w 5715000"/>
              <a:gd name="connsiteY35" fmla="*/ 76200 h 3822510"/>
              <a:gd name="connsiteX0" fmla="*/ 5715000 w 5715000"/>
              <a:gd name="connsiteY0" fmla="*/ 3822510 h 3822510"/>
              <a:gd name="connsiteX1" fmla="*/ 5592170 w 5715000"/>
              <a:gd name="connsiteY1" fmla="*/ 3549555 h 3822510"/>
              <a:gd name="connsiteX2" fmla="*/ 5592170 w 5715000"/>
              <a:gd name="connsiteY2" fmla="*/ 3385782 h 3822510"/>
              <a:gd name="connsiteX3" fmla="*/ 5646761 w 5715000"/>
              <a:gd name="connsiteY3" fmla="*/ 3290248 h 3822510"/>
              <a:gd name="connsiteX4" fmla="*/ 5687704 w 5715000"/>
              <a:gd name="connsiteY4" fmla="*/ 3208361 h 3822510"/>
              <a:gd name="connsiteX5" fmla="*/ 5660409 w 5715000"/>
              <a:gd name="connsiteY5" fmla="*/ 2839872 h 3822510"/>
              <a:gd name="connsiteX6" fmla="*/ 5687704 w 5715000"/>
              <a:gd name="connsiteY6" fmla="*/ 2703394 h 3822510"/>
              <a:gd name="connsiteX7" fmla="*/ 5660409 w 5715000"/>
              <a:gd name="connsiteY7" fmla="*/ 2539621 h 3822510"/>
              <a:gd name="connsiteX8" fmla="*/ 5578522 w 5715000"/>
              <a:gd name="connsiteY8" fmla="*/ 2307609 h 3822510"/>
              <a:gd name="connsiteX9" fmla="*/ 5564875 w 5715000"/>
              <a:gd name="connsiteY9" fmla="*/ 2198427 h 3822510"/>
              <a:gd name="connsiteX10" fmla="*/ 5605818 w 5715000"/>
              <a:gd name="connsiteY10" fmla="*/ 1911824 h 3822510"/>
              <a:gd name="connsiteX11" fmla="*/ 5523931 w 5715000"/>
              <a:gd name="connsiteY11" fmla="*/ 1693460 h 3822510"/>
              <a:gd name="connsiteX12" fmla="*/ 5510284 w 5715000"/>
              <a:gd name="connsiteY12" fmla="*/ 1434152 h 3822510"/>
              <a:gd name="connsiteX13" fmla="*/ 5428397 w 5715000"/>
              <a:gd name="connsiteY13" fmla="*/ 1338618 h 3822510"/>
              <a:gd name="connsiteX14" fmla="*/ 5332863 w 5715000"/>
              <a:gd name="connsiteY14" fmla="*/ 1297675 h 3822510"/>
              <a:gd name="connsiteX15" fmla="*/ 5100851 w 5715000"/>
              <a:gd name="connsiteY15" fmla="*/ 1284027 h 3822510"/>
              <a:gd name="connsiteX16" fmla="*/ 4882487 w 5715000"/>
              <a:gd name="connsiteY16" fmla="*/ 1120254 h 3822510"/>
              <a:gd name="connsiteX17" fmla="*/ 4582236 w 5715000"/>
              <a:gd name="connsiteY17" fmla="*/ 860946 h 3822510"/>
              <a:gd name="connsiteX18" fmla="*/ 4114800 w 5715000"/>
              <a:gd name="connsiteY18" fmla="*/ 685800 h 3822510"/>
              <a:gd name="connsiteX19" fmla="*/ 3733800 w 5715000"/>
              <a:gd name="connsiteY19" fmla="*/ 457200 h 3822510"/>
              <a:gd name="connsiteX20" fmla="*/ 3581400 w 5715000"/>
              <a:gd name="connsiteY20" fmla="*/ 152400 h 3822510"/>
              <a:gd name="connsiteX21" fmla="*/ 3429000 w 5715000"/>
              <a:gd name="connsiteY21" fmla="*/ 0 h 3822510"/>
              <a:gd name="connsiteX22" fmla="*/ 3276600 w 5715000"/>
              <a:gd name="connsiteY22" fmla="*/ 0 h 3822510"/>
              <a:gd name="connsiteX23" fmla="*/ 3124200 w 5715000"/>
              <a:gd name="connsiteY23" fmla="*/ 228600 h 3822510"/>
              <a:gd name="connsiteX24" fmla="*/ 2819400 w 5715000"/>
              <a:gd name="connsiteY24" fmla="*/ 304800 h 3822510"/>
              <a:gd name="connsiteX25" fmla="*/ 2590800 w 5715000"/>
              <a:gd name="connsiteY25" fmla="*/ 609600 h 3822510"/>
              <a:gd name="connsiteX26" fmla="*/ 2362200 w 5715000"/>
              <a:gd name="connsiteY26" fmla="*/ 762000 h 3822510"/>
              <a:gd name="connsiteX27" fmla="*/ 2133600 w 5715000"/>
              <a:gd name="connsiteY27" fmla="*/ 838200 h 3822510"/>
              <a:gd name="connsiteX28" fmla="*/ 1828800 w 5715000"/>
              <a:gd name="connsiteY28" fmla="*/ 914400 h 3822510"/>
              <a:gd name="connsiteX29" fmla="*/ 1524000 w 5715000"/>
              <a:gd name="connsiteY29" fmla="*/ 914400 h 3822510"/>
              <a:gd name="connsiteX30" fmla="*/ 1219200 w 5715000"/>
              <a:gd name="connsiteY30" fmla="*/ 838200 h 3822510"/>
              <a:gd name="connsiteX31" fmla="*/ 914400 w 5715000"/>
              <a:gd name="connsiteY31" fmla="*/ 762000 h 3822510"/>
              <a:gd name="connsiteX32" fmla="*/ 609600 w 5715000"/>
              <a:gd name="connsiteY32" fmla="*/ 914400 h 3822510"/>
              <a:gd name="connsiteX33" fmla="*/ 304800 w 5715000"/>
              <a:gd name="connsiteY33" fmla="*/ 838200 h 3822510"/>
              <a:gd name="connsiteX34" fmla="*/ 304800 w 5715000"/>
              <a:gd name="connsiteY34" fmla="*/ 533400 h 3822510"/>
              <a:gd name="connsiteX35" fmla="*/ 0 w 5715000"/>
              <a:gd name="connsiteY35" fmla="*/ 76200 h 3822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715000" h="3822510">
                <a:moveTo>
                  <a:pt x="5715000" y="3822510"/>
                </a:moveTo>
                <a:lnTo>
                  <a:pt x="5592170" y="3549555"/>
                </a:lnTo>
                <a:lnTo>
                  <a:pt x="5592170" y="3385782"/>
                </a:lnTo>
                <a:lnTo>
                  <a:pt x="5646761" y="3290248"/>
                </a:lnTo>
                <a:lnTo>
                  <a:pt x="5687704" y="3208361"/>
                </a:lnTo>
                <a:lnTo>
                  <a:pt x="5660409" y="2839872"/>
                </a:lnTo>
                <a:lnTo>
                  <a:pt x="5687704" y="2703394"/>
                </a:lnTo>
                <a:lnTo>
                  <a:pt x="5660409" y="2539621"/>
                </a:lnTo>
                <a:lnTo>
                  <a:pt x="5578522" y="2307609"/>
                </a:lnTo>
                <a:lnTo>
                  <a:pt x="5564875" y="2198427"/>
                </a:lnTo>
                <a:lnTo>
                  <a:pt x="5605818" y="1911824"/>
                </a:lnTo>
                <a:lnTo>
                  <a:pt x="5523931" y="1693460"/>
                </a:lnTo>
                <a:lnTo>
                  <a:pt x="5510284" y="1434152"/>
                </a:lnTo>
                <a:lnTo>
                  <a:pt x="5428397" y="1338618"/>
                </a:lnTo>
                <a:lnTo>
                  <a:pt x="5332863" y="1297675"/>
                </a:lnTo>
                <a:lnTo>
                  <a:pt x="5100851" y="1284027"/>
                </a:lnTo>
                <a:lnTo>
                  <a:pt x="4882487" y="1120254"/>
                </a:lnTo>
                <a:lnTo>
                  <a:pt x="4582236" y="860946"/>
                </a:lnTo>
                <a:lnTo>
                  <a:pt x="4114800" y="685800"/>
                </a:lnTo>
                <a:lnTo>
                  <a:pt x="3733800" y="457200"/>
                </a:lnTo>
                <a:lnTo>
                  <a:pt x="3581400" y="152400"/>
                </a:lnTo>
                <a:lnTo>
                  <a:pt x="3429000" y="0"/>
                </a:lnTo>
                <a:lnTo>
                  <a:pt x="3276600" y="0"/>
                </a:lnTo>
                <a:lnTo>
                  <a:pt x="3124200" y="228600"/>
                </a:lnTo>
                <a:lnTo>
                  <a:pt x="2819400" y="304800"/>
                </a:lnTo>
                <a:lnTo>
                  <a:pt x="2590800" y="609600"/>
                </a:lnTo>
                <a:lnTo>
                  <a:pt x="2362200" y="762000"/>
                </a:lnTo>
                <a:lnTo>
                  <a:pt x="2133600" y="838200"/>
                </a:lnTo>
                <a:lnTo>
                  <a:pt x="1828800" y="914400"/>
                </a:lnTo>
                <a:lnTo>
                  <a:pt x="1524000" y="914400"/>
                </a:lnTo>
                <a:lnTo>
                  <a:pt x="1219200" y="838200"/>
                </a:lnTo>
                <a:lnTo>
                  <a:pt x="914400" y="762000"/>
                </a:lnTo>
                <a:lnTo>
                  <a:pt x="609600" y="914400"/>
                </a:lnTo>
                <a:cubicBezTo>
                  <a:pt x="508000" y="889000"/>
                  <a:pt x="355600" y="901700"/>
                  <a:pt x="304800" y="838200"/>
                </a:cubicBezTo>
                <a:cubicBezTo>
                  <a:pt x="254000" y="774700"/>
                  <a:pt x="304800" y="635000"/>
                  <a:pt x="304800" y="533400"/>
                </a:cubicBezTo>
                <a:lnTo>
                  <a:pt x="0" y="76200"/>
                </a:lnTo>
              </a:path>
            </a:pathLst>
          </a:custGeom>
          <a:noFill/>
          <a:ln w="952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8000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084" y="170544"/>
            <a:ext cx="8458200" cy="885825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Groundwater </a:t>
            </a:r>
            <a:b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Elevation - Bedrock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82599" y="1785606"/>
            <a:ext cx="3222942" cy="269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0" rIns="0" bIns="0">
            <a:spAutoFit/>
          </a:bodyPr>
          <a:lstStyle/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/>
              <a:t>Horizontal Gradients in bedrock influenced by: </a:t>
            </a:r>
          </a:p>
          <a:p>
            <a:pPr marL="731520" lvl="1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Screen depth and vertical gradient</a:t>
            </a:r>
            <a:endParaRPr lang="en-US" sz="2000" kern="0" dirty="0"/>
          </a:p>
          <a:p>
            <a:pPr marL="731520" lvl="1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/>
              <a:t>Fracture </a:t>
            </a:r>
            <a:r>
              <a:rPr lang="en-US" sz="2000" kern="0" dirty="0" smtClean="0"/>
              <a:t>distribution and connection to pumped aquifer</a:t>
            </a:r>
            <a:endParaRPr lang="en-US" sz="2000" kern="0" dirty="0"/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endParaRPr lang="en-US" sz="2000" kern="0" dirty="0"/>
          </a:p>
        </p:txBody>
      </p:sp>
      <p:pic>
        <p:nvPicPr>
          <p:cNvPr id="5632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7543" y="0"/>
            <a:ext cx="5036457" cy="6876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458200" cy="442913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Groundwater Elevation – Deep Overburden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74625" y="1001713"/>
            <a:ext cx="3238500" cy="546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0" rIns="0" bIns="0">
            <a:spAutoFit/>
          </a:bodyPr>
          <a:lstStyle/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Saturated d</a:t>
            </a:r>
            <a:r>
              <a:rPr lang="en-US" sz="2000" kern="0" dirty="0" smtClean="0"/>
              <a:t>eep overburden only encountered at Plant 3</a:t>
            </a:r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endParaRPr lang="en-US" sz="2000" kern="0" dirty="0" smtClean="0"/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Horizontal </a:t>
            </a:r>
            <a:r>
              <a:rPr lang="en-US" sz="2000" kern="0" dirty="0"/>
              <a:t>gradient mirrors bedrock </a:t>
            </a:r>
            <a:r>
              <a:rPr lang="en-US" sz="2000" kern="0" dirty="0" smtClean="0"/>
              <a:t>topography</a:t>
            </a:r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defRPr/>
            </a:pPr>
            <a:endParaRPr lang="en-US" sz="2000" kern="0" dirty="0"/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Saturated overburden can be thick (&gt;30 feet) in bedrock valley</a:t>
            </a:r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endParaRPr lang="en-US" sz="2000" kern="0" dirty="0" smtClean="0"/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r>
              <a:rPr lang="en-US" sz="2000" kern="0" dirty="0" smtClean="0"/>
              <a:t>In southwest (coliseum) area, deep overburden consists of low-K silt.</a:t>
            </a:r>
            <a:endParaRPr lang="en-US" sz="2000" kern="0" dirty="0"/>
          </a:p>
          <a:p>
            <a:pPr marL="274320" indent="-274320">
              <a:spcBef>
                <a:spcPct val="25000"/>
              </a:spcBef>
              <a:buClr>
                <a:srgbClr val="0079A2"/>
              </a:buClr>
              <a:buFont typeface="Arial" pitchFamily="34" charset="0"/>
              <a:buChar char="•"/>
              <a:defRPr/>
            </a:pPr>
            <a:endParaRPr lang="en-US" sz="2000" kern="0" dirty="0"/>
          </a:p>
        </p:txBody>
      </p:sp>
      <p:pic>
        <p:nvPicPr>
          <p:cNvPr id="1628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1" y="723900"/>
            <a:ext cx="5638800" cy="6118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 bwMode="auto">
          <a:xfrm flipV="1">
            <a:off x="2924175" y="2552131"/>
            <a:ext cx="3735932" cy="267269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458200" cy="442913"/>
          </a:xfrm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Groundwater Elevation – Perched Zones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58383" name="Content Placeholder 2"/>
          <p:cNvSpPr>
            <a:spLocks noGrp="1"/>
          </p:cNvSpPr>
          <p:nvPr>
            <p:ph type="subTitle" idx="1"/>
          </p:nvPr>
        </p:nvSpPr>
        <p:spPr>
          <a:xfrm>
            <a:off x="0" y="982663"/>
            <a:ext cx="2169994" cy="4708981"/>
          </a:xfrm>
        </p:spPr>
        <p:txBody>
          <a:bodyPr wrap="square">
            <a:spAutoFit/>
          </a:bodyPr>
          <a:lstStyle/>
          <a:p>
            <a:pPr marL="273050" indent="-273050" eaLnBrk="1" hangingPunct="1">
              <a:buFontTx/>
              <a:buChar char="•"/>
            </a:pPr>
            <a:r>
              <a:rPr lang="en-US" sz="1800" dirty="0" smtClean="0">
                <a:latin typeface="Arial" charset="0"/>
                <a:cs typeface="Arial" charset="0"/>
              </a:rPr>
              <a:t>Elevations in perched zone vary independent of unit and depth</a:t>
            </a:r>
          </a:p>
          <a:p>
            <a:pPr marL="273050" indent="-273050" eaLnBrk="1" hangingPunct="1">
              <a:buFontTx/>
              <a:buChar char="•"/>
            </a:pPr>
            <a:endParaRPr lang="en-US" sz="1800" dirty="0" smtClean="0">
              <a:latin typeface="Arial" charset="0"/>
              <a:cs typeface="Arial" charset="0"/>
            </a:endParaRPr>
          </a:p>
          <a:p>
            <a:pPr marL="273050" indent="-273050" eaLnBrk="1" hangingPunct="1">
              <a:buFontTx/>
              <a:buChar char="•"/>
            </a:pPr>
            <a:r>
              <a:rPr lang="en-US" sz="1800" dirty="0" smtClean="0">
                <a:latin typeface="Arial" charset="0"/>
                <a:cs typeface="Arial" charset="0"/>
              </a:rPr>
              <a:t>Large gradients indicate disconnected perched zones</a:t>
            </a:r>
          </a:p>
          <a:p>
            <a:pPr marL="273050" indent="-273050" eaLnBrk="1" hangingPunct="1">
              <a:buFontTx/>
              <a:buChar char="•"/>
            </a:pPr>
            <a:endParaRPr lang="en-US" sz="1800" dirty="0" smtClean="0">
              <a:latin typeface="Arial" charset="0"/>
              <a:cs typeface="Arial" charset="0"/>
            </a:endParaRPr>
          </a:p>
          <a:p>
            <a:pPr marL="273050" indent="-273050" eaLnBrk="1" hangingPunct="1">
              <a:buFontTx/>
              <a:buChar char="•"/>
            </a:pPr>
            <a:r>
              <a:rPr lang="en-US" sz="1800" dirty="0" smtClean="0">
                <a:latin typeface="Arial" charset="0"/>
                <a:cs typeface="Arial" charset="0"/>
              </a:rPr>
              <a:t>Overall contaminant migration appears to be easterly in perched zone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5905" t="14713" r="14095" b="5813"/>
          <a:stretch>
            <a:fillRect/>
          </a:stretch>
        </p:blipFill>
        <p:spPr bwMode="auto">
          <a:xfrm>
            <a:off x="2148114" y="729122"/>
            <a:ext cx="6778170" cy="557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17619"/>
            <a:ext cx="7734300" cy="443198"/>
          </a:xfr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Budget Status / CMS Strategy</a:t>
            </a:r>
            <a:endParaRPr 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791029" y="5863999"/>
            <a:ext cx="75401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200" b="1"/>
              <a:t>Dollars based on Attachment 5 – Future Years Funds from 2013 Budget Amendment No. 1 dated February 26, 2013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0000" t="20825" r="15524" b="13905"/>
          <a:stretch>
            <a:fillRect/>
          </a:stretch>
        </p:blipFill>
        <p:spPr bwMode="auto">
          <a:xfrm>
            <a:off x="769256" y="736188"/>
            <a:ext cx="7823198" cy="5142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403262" y="268288"/>
            <a:ext cx="8458200" cy="498598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Big Picture Drivers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784855" y="1107323"/>
            <a:ext cx="6681416" cy="5107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defRPr/>
            </a:pPr>
            <a:r>
              <a:rPr lang="en-US" sz="2000" b="1" kern="0" dirty="0" smtClean="0"/>
              <a:t>Plant 2 &amp; 6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/>
              <a:t>LNAPL (Plant 2)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/>
              <a:t>Perched Groundwater Impacts 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/>
              <a:t>1,4-Dioxane, BTEX, CVOCs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/>
              <a:t>Bedrock – MW-04-06 (Plant 6)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/>
              <a:t>Vinyl chloride &amp; cis-1,2-DCE &lt; criteria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/>
              <a:t>Lead &gt; criteria </a:t>
            </a:r>
          </a:p>
          <a:p>
            <a:pPr marL="914400" lvl="1" indent="-457200">
              <a:spcBef>
                <a:spcPct val="25000"/>
              </a:spcBef>
              <a:defRPr/>
            </a:pPr>
            <a:endParaRPr lang="en-US" sz="2000" kern="0" dirty="0" smtClean="0"/>
          </a:p>
          <a:p>
            <a:pPr marL="457200" indent="-457200">
              <a:spcBef>
                <a:spcPct val="25000"/>
              </a:spcBef>
              <a:defRPr/>
            </a:pPr>
            <a:r>
              <a:rPr lang="en-US" sz="2000" b="1" kern="0" dirty="0" smtClean="0"/>
              <a:t>Plant 3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/>
              <a:t>LNAPL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/>
              <a:t>Plating Area - Chromium VI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/>
              <a:t>1,4-Dioxane at MW-12-21</a:t>
            </a: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</p:txBody>
      </p:sp>
    </p:spTree>
  </p:cSld>
  <p:clrMapOvr>
    <a:masterClrMapping/>
  </p:clrMapOvr>
  <p:transition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55588" y="230188"/>
            <a:ext cx="8458200" cy="442912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Perched Water Zone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42875" y="1114806"/>
            <a:ext cx="3124200" cy="4265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defRPr/>
            </a:pPr>
            <a:r>
              <a:rPr lang="en-US" sz="2000" b="1" kern="0" dirty="0">
                <a:latin typeface="+mn-lt"/>
                <a:cs typeface="+mn-cs"/>
              </a:rPr>
              <a:t>Plant 2 &amp; </a:t>
            </a:r>
            <a:r>
              <a:rPr lang="en-US" sz="2000" b="1" kern="0" dirty="0" smtClean="0">
                <a:latin typeface="+mn-lt"/>
                <a:cs typeface="+mn-cs"/>
              </a:rPr>
              <a:t>6</a:t>
            </a:r>
          </a:p>
          <a:p>
            <a:pPr indent="-457200">
              <a:spcBef>
                <a:spcPct val="25000"/>
              </a:spcBef>
              <a:defRPr/>
            </a:pPr>
            <a:r>
              <a:rPr lang="en-US" sz="1600" kern="0" dirty="0" smtClean="0">
                <a:latin typeface="+mn-lt"/>
                <a:cs typeface="+mn-cs"/>
              </a:rPr>
              <a:t>Perched </a:t>
            </a:r>
            <a:r>
              <a:rPr lang="en-US" sz="1600" kern="0" dirty="0">
                <a:latin typeface="+mn-lt"/>
                <a:cs typeface="+mn-cs"/>
              </a:rPr>
              <a:t>water isolated from bedrock</a:t>
            </a: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 smtClean="0">
                <a:latin typeface="+mn-lt"/>
                <a:cs typeface="+mn-cs"/>
              </a:rPr>
              <a:t>LNAPL</a:t>
            </a: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 smtClean="0">
                <a:latin typeface="+mn-lt"/>
                <a:cs typeface="+mn-cs"/>
              </a:rPr>
              <a:t>1,4-dioxane</a:t>
            </a:r>
            <a:r>
              <a:rPr lang="en-US" sz="1600" kern="0" dirty="0">
                <a:latin typeface="+mn-lt"/>
                <a:cs typeface="+mn-cs"/>
              </a:rPr>
              <a:t>, </a:t>
            </a:r>
            <a:r>
              <a:rPr lang="en-US" sz="1600" kern="0" dirty="0" smtClean="0">
                <a:latin typeface="+mn-lt"/>
                <a:cs typeface="+mn-cs"/>
              </a:rPr>
              <a:t>CVOCs</a:t>
            </a: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Exception MW-04-06 bedrock</a:t>
            </a:r>
          </a:p>
          <a:p>
            <a:pPr marL="731520" lvl="3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CVOCs &lt; criteria</a:t>
            </a:r>
          </a:p>
          <a:p>
            <a:pPr marL="731520" lvl="3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Lead = 0.005 mg/L </a:t>
            </a:r>
          </a:p>
          <a:p>
            <a:pPr marL="1188720" lvl="4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&gt; MI </a:t>
            </a:r>
            <a:r>
              <a:rPr lang="en-US" sz="1600" kern="0" dirty="0" smtClean="0">
                <a:latin typeface="+mn-lt"/>
                <a:cs typeface="+mn-cs"/>
              </a:rPr>
              <a:t>DWC (0.004)</a:t>
            </a:r>
            <a:endParaRPr lang="en-US" sz="1600" kern="0" dirty="0">
              <a:latin typeface="+mn-lt"/>
              <a:cs typeface="+mn-cs"/>
            </a:endParaRPr>
          </a:p>
          <a:p>
            <a:pPr marL="1188720" lvl="4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600" kern="0" dirty="0">
                <a:latin typeface="+mn-lt"/>
                <a:cs typeface="+mn-cs"/>
              </a:rPr>
              <a:t>&lt; </a:t>
            </a:r>
            <a:r>
              <a:rPr lang="en-US" sz="1600" kern="0" dirty="0" smtClean="0">
                <a:latin typeface="+mn-lt"/>
                <a:cs typeface="+mn-cs"/>
              </a:rPr>
              <a:t>USEPA (0.015)</a:t>
            </a:r>
            <a:endParaRPr lang="en-US" sz="1600" kern="0" dirty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8200" y="889000"/>
            <a:ext cx="5568950" cy="430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Arrow Connector 5"/>
          <p:cNvCxnSpPr/>
          <p:nvPr/>
        </p:nvCxnSpPr>
        <p:spPr bwMode="auto">
          <a:xfrm>
            <a:off x="2488019" y="2296633"/>
            <a:ext cx="2339162" cy="10632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 flipV="1">
            <a:off x="2541181" y="1796902"/>
            <a:ext cx="5146159" cy="1435396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55588" y="230188"/>
            <a:ext cx="8458200" cy="886397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Perched Water </a:t>
            </a:r>
            <a:b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Zone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06669" y="1316825"/>
            <a:ext cx="3504093" cy="3911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defRPr/>
            </a:pPr>
            <a:r>
              <a:rPr lang="en-US" sz="2000" b="1" kern="0" dirty="0">
                <a:latin typeface="+mn-lt"/>
                <a:cs typeface="+mn-cs"/>
              </a:rPr>
              <a:t>Plant </a:t>
            </a:r>
            <a:r>
              <a:rPr lang="en-US" sz="2000" b="1" kern="0" dirty="0" smtClean="0">
                <a:latin typeface="+mn-lt"/>
                <a:cs typeface="+mn-cs"/>
              </a:rPr>
              <a:t>3</a:t>
            </a:r>
          </a:p>
          <a:p>
            <a:pPr indent="-457200">
              <a:spcBef>
                <a:spcPct val="25000"/>
              </a:spcBef>
              <a:defRPr/>
            </a:pPr>
            <a:r>
              <a:rPr lang="en-US" sz="1800" kern="0" dirty="0" smtClean="0">
                <a:latin typeface="+mn-lt"/>
                <a:cs typeface="+mn-cs"/>
              </a:rPr>
              <a:t>Perched </a:t>
            </a:r>
            <a:r>
              <a:rPr lang="en-US" sz="1800" kern="0" dirty="0">
                <a:latin typeface="+mn-lt"/>
                <a:cs typeface="+mn-cs"/>
              </a:rPr>
              <a:t>water isolated from bedrock</a:t>
            </a: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Chromium VI in perched groundwater and shallow soil</a:t>
            </a: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LNAPL / BTEX in shallow fill</a:t>
            </a: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274320" lvl="1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>
                <a:latin typeface="+mn-lt"/>
                <a:cs typeface="+mn-cs"/>
              </a:rPr>
              <a:t>Exception </a:t>
            </a:r>
            <a:r>
              <a:rPr lang="en-US" sz="1800" kern="0" dirty="0" smtClean="0">
                <a:latin typeface="+mn-lt"/>
                <a:cs typeface="+mn-cs"/>
              </a:rPr>
              <a:t>MW-12-21</a:t>
            </a:r>
            <a:endParaRPr lang="en-US" sz="1800" kern="0" dirty="0">
              <a:latin typeface="+mn-lt"/>
              <a:cs typeface="+mn-cs"/>
            </a:endParaRPr>
          </a:p>
          <a:p>
            <a:pPr marL="731520" lvl="3" indent="-27432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1,4-dioxane in deep overburden</a:t>
            </a:r>
            <a:endParaRPr lang="en-US" sz="1800" kern="0" dirty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600" kern="0" dirty="0">
              <a:latin typeface="+mn-lt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8938" y="5386388"/>
            <a:ext cx="8007350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spcBef>
                <a:spcPct val="25000"/>
              </a:spcBef>
              <a:defRPr/>
            </a:pPr>
            <a:r>
              <a:rPr lang="en-US" sz="2000" kern="0" dirty="0">
                <a:solidFill>
                  <a:schemeClr val="tx2"/>
                </a:solidFill>
                <a:latin typeface="Arial" charset="0"/>
                <a:cs typeface="Arial" charset="0"/>
              </a:rPr>
              <a:t>Conclusion: Perched water can be managed with use restrictions and engineering controls</a:t>
            </a:r>
          </a:p>
          <a:p>
            <a:pPr>
              <a:defRPr/>
            </a:pPr>
            <a:endParaRPr lang="en-US" sz="2000" dirty="0">
              <a:latin typeface="Arial" charset="0"/>
              <a:cs typeface="Arial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8595" y="170120"/>
            <a:ext cx="4796135" cy="510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 bwMode="auto">
          <a:xfrm flipV="1">
            <a:off x="3581400" y="2349795"/>
            <a:ext cx="3723167" cy="307680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Straight Arrow Connector 9"/>
          <p:cNvCxnSpPr/>
          <p:nvPr/>
        </p:nvCxnSpPr>
        <p:spPr bwMode="auto">
          <a:xfrm flipV="1">
            <a:off x="3476625" y="2498651"/>
            <a:ext cx="4221347" cy="625549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>
            <a:off x="3209925" y="4162425"/>
            <a:ext cx="2159517" cy="58701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93688" y="204788"/>
            <a:ext cx="8458200" cy="442912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LNAPL – Plants 2 &amp; 3</a:t>
            </a:r>
            <a:endParaRPr lang="en-US" sz="32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102644" y="1319451"/>
            <a:ext cx="6041356" cy="4027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LNAPL </a:t>
            </a:r>
            <a:r>
              <a:rPr lang="en-US" sz="2000" kern="0" dirty="0">
                <a:latin typeface="+mn-lt"/>
                <a:cs typeface="+mn-cs"/>
              </a:rPr>
              <a:t>is stable, not </a:t>
            </a:r>
            <a:r>
              <a:rPr lang="en-US" sz="2000" kern="0" dirty="0" smtClean="0">
                <a:latin typeface="+mn-lt"/>
                <a:cs typeface="+mn-cs"/>
              </a:rPr>
              <a:t>migrating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LNAPL is not recoverable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Presumption </a:t>
            </a:r>
            <a:r>
              <a:rPr lang="en-US" sz="2000" kern="0" dirty="0" smtClean="0">
                <a:latin typeface="+mn-lt"/>
                <a:cs typeface="+mn-cs"/>
              </a:rPr>
              <a:t> </a:t>
            </a:r>
            <a:r>
              <a:rPr lang="en-US" sz="2000" kern="0" dirty="0" smtClean="0">
                <a:latin typeface="+mn-lt"/>
                <a:cs typeface="+mn-cs"/>
              </a:rPr>
              <a:t>- </a:t>
            </a:r>
            <a:r>
              <a:rPr lang="en-US" sz="2000" kern="0" dirty="0" smtClean="0">
                <a:latin typeface="+mn-lt"/>
                <a:cs typeface="+mn-cs"/>
              </a:rPr>
              <a:t> </a:t>
            </a:r>
            <a:r>
              <a:rPr lang="en-US" sz="2000" kern="0" dirty="0" smtClean="0">
                <a:latin typeface="+mn-lt"/>
                <a:cs typeface="+mn-cs"/>
              </a:rPr>
              <a:t>site remedy will mitigate potential vapor issues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Associated GW impacts in perched zone only</a:t>
            </a:r>
            <a:endParaRPr lang="en-US" sz="2000" kern="0" dirty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879" y="696036"/>
            <a:ext cx="1911221" cy="521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422776" y="5925143"/>
            <a:ext cx="1219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900" dirty="0"/>
              <a:t>LNAPL fluorescing under UV light</a:t>
            </a:r>
          </a:p>
        </p:txBody>
      </p:sp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54592" y="5914030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900" dirty="0"/>
              <a:t>Soil core under ambient (white) light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03563" y="5224463"/>
            <a:ext cx="5421312" cy="10144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defRPr/>
            </a:pPr>
            <a:r>
              <a:rPr lang="en-US" sz="2000" kern="0" dirty="0">
                <a:solidFill>
                  <a:schemeClr val="tx2"/>
                </a:solidFill>
                <a:latin typeface="Arial" charset="0"/>
                <a:cs typeface="Arial" charset="0"/>
              </a:rPr>
              <a:t>Conclusion: </a:t>
            </a:r>
            <a:r>
              <a:rPr lang="en-US" sz="2000" kern="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LNAPL can </a:t>
            </a:r>
            <a:r>
              <a:rPr lang="en-US" sz="2000" kern="0" dirty="0">
                <a:solidFill>
                  <a:schemeClr val="tx2"/>
                </a:solidFill>
                <a:latin typeface="Arial" charset="0"/>
                <a:cs typeface="Arial" charset="0"/>
              </a:rPr>
              <a:t>be managed with use restrictions and engineering controls</a:t>
            </a:r>
          </a:p>
          <a:p>
            <a:pPr>
              <a:defRPr/>
            </a:pPr>
            <a:endParaRPr lang="en-US" sz="20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68288" y="179388"/>
            <a:ext cx="8458200" cy="442912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Risk Map for Plant 2&amp; 6</a:t>
            </a:r>
          </a:p>
        </p:txBody>
      </p:sp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98922"/>
            <a:ext cx="3177044" cy="2176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1975" y="736600"/>
            <a:ext cx="6042025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68288" y="179388"/>
            <a:ext cx="8458200" cy="442912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Risk Map for Plant 3</a:t>
            </a: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825" y="2311400"/>
            <a:ext cx="3174475" cy="2174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9588" y="622300"/>
            <a:ext cx="5664412" cy="623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040614" y="4526895"/>
            <a:ext cx="1112536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1,4-Dioxane at MW-12-21</a:t>
            </a:r>
            <a:endParaRPr lang="en-US" sz="1050" dirty="0"/>
          </a:p>
        </p:txBody>
      </p:sp>
      <p:cxnSp>
        <p:nvCxnSpPr>
          <p:cNvPr id="8" name="Straight Arrow Connector 7"/>
          <p:cNvCxnSpPr>
            <a:stCxn id="6" idx="2"/>
          </p:cNvCxnSpPr>
          <p:nvPr/>
        </p:nvCxnSpPr>
        <p:spPr bwMode="auto">
          <a:xfrm flipH="1">
            <a:off x="4848226" y="4942393"/>
            <a:ext cx="748656" cy="601157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268288" y="179388"/>
            <a:ext cx="8458200" cy="442912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28000"/>
                    </a:prstClr>
                  </a:outerShdw>
                </a:effectLst>
              </a:rPr>
              <a:t>Schedule</a:t>
            </a:r>
            <a:endParaRPr lang="en-US" sz="32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28000"/>
                  </a:prstClr>
                </a:outerShdw>
              </a:effectLst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88307" y="1108995"/>
            <a:ext cx="7460343" cy="6027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RFI Phase 2 Summary Report – March 4</a:t>
            </a:r>
            <a:r>
              <a:rPr lang="en-US" sz="2000" kern="0" baseline="30000" dirty="0" smtClean="0">
                <a:latin typeface="+mn-lt"/>
                <a:cs typeface="+mn-cs"/>
              </a:rPr>
              <a:t>th</a:t>
            </a:r>
            <a:r>
              <a:rPr lang="en-US" sz="2000" kern="0" dirty="0" smtClean="0">
                <a:latin typeface="+mn-lt"/>
                <a:cs typeface="+mn-cs"/>
              </a:rPr>
              <a:t> (??)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Additional Investigation Activities – April 2013 (??)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Utility corridor sampling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Plant 3 1,4-dioxane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1800" kern="0" dirty="0" smtClean="0">
                <a:latin typeface="+mn-lt"/>
                <a:cs typeface="+mn-cs"/>
              </a:rPr>
              <a:t>Stormwater sampling</a:t>
            </a:r>
          </a:p>
          <a:p>
            <a:pPr marL="914400" lvl="1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RFI Phase 2 Supplemental Report</a:t>
            </a:r>
            <a:r>
              <a:rPr lang="en-US" sz="2000" kern="0" dirty="0" smtClean="0"/>
              <a:t> </a:t>
            </a:r>
            <a:r>
              <a:rPr lang="en-US" sz="2000" kern="0" dirty="0" smtClean="0"/>
              <a:t>- May 2013</a:t>
            </a: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CMS Report - </a:t>
            </a:r>
            <a:r>
              <a:rPr lang="en-US" sz="2000" kern="0" dirty="0" smtClean="0"/>
              <a:t>June 2013 </a:t>
            </a:r>
            <a:endParaRPr lang="en-US" sz="2000" kern="0" dirty="0" smtClean="0"/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r>
              <a:rPr lang="en-US" sz="2000" kern="0" dirty="0" smtClean="0">
                <a:latin typeface="+mn-lt"/>
                <a:cs typeface="+mn-cs"/>
              </a:rPr>
              <a:t>CMS Approval - September 2013</a:t>
            </a:r>
          </a:p>
          <a:p>
            <a:pPr marL="457200" indent="-457200">
              <a:spcBef>
                <a:spcPct val="25000"/>
              </a:spcBef>
              <a:buFont typeface="Arial" pitchFamily="34" charset="0"/>
              <a:buChar char="•"/>
              <a:defRPr/>
            </a:pPr>
            <a:endParaRPr lang="en-US" sz="2000" kern="0" dirty="0" smtClean="0">
              <a:latin typeface="+mn-lt"/>
              <a:cs typeface="+mn-cs"/>
            </a:endParaRPr>
          </a:p>
          <a:p>
            <a:pPr marL="457200" indent="-457200">
              <a:spcBef>
                <a:spcPct val="25000"/>
              </a:spcBef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  <a:p>
            <a:pPr marL="1177925" lvl="1" indent="-457200">
              <a:spcBef>
                <a:spcPct val="20000"/>
              </a:spcBef>
              <a:buFont typeface="Arial" charset="0"/>
              <a:buChar char="•"/>
              <a:defRPr/>
            </a:pPr>
            <a:endParaRPr lang="en-US" sz="1800" kern="0" dirty="0">
              <a:latin typeface="+mn-lt"/>
              <a:cs typeface="+mn-cs"/>
            </a:endParaRPr>
          </a:p>
        </p:txBody>
      </p:sp>
    </p:spTree>
  </p:cSld>
  <p:clrMapOvr>
    <a:masterClrMapping/>
  </p:clrMapOvr>
  <p:transition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7772400" cy="1470025"/>
          </a:xfrm>
        </p:spPr>
        <p:txBody>
          <a:bodyPr anchor="t"/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0"/>
              </a:rPr>
              <a:t>Imagine the result</a:t>
            </a:r>
            <a:endParaRPr lang="en-US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075" y="1390650"/>
            <a:ext cx="50101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Questions &amp; Open Discussion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Action Items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CADIS_master_file-2011">
  <a:themeElements>
    <a:clrScheme name="ARCADIS2011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Presentation Titl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75000"/>
          </a:scheme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rtlCol="0" anchor="t" anchorCtr="0" compatLnSpc="1">
        <a:prstTxWarp prst="textNoShape">
          <a:avLst/>
        </a:prstTxWarp>
        <a:no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accent3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</a:objectDefaults>
  <a:extraClrSchemeLst>
    <a:extraClrScheme>
      <a:clrScheme name="Presentation 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Titl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Titl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Titl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Titl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Titl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Titl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Titl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Titl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Titl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Titl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Titl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xt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Bullet Tex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ullet Tex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able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Bullet Tex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ullet Tex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Smart Art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Bullet Tex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ln>
          <a:headEnd type="none" w="med" len="med"/>
          <a:tailEnd type="none" w="med" len="med"/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>
    <a:extraClrScheme>
      <a:clrScheme name="Bullet Tex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Large Graphic (Chart/Screencap)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Bullet Tex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rtlCol="0" anchor="t" anchorCtr="0" compatLnSpc="1">
        <a:prstTxWarp prst="textNoShape">
          <a:avLst/>
        </a:prstTxWarp>
        <a:no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  <a:txDef>
      <a:spPr>
        <a:noFill/>
      </a:spPr>
      <a:bodyPr wrap="square" rtlCol="0">
        <a:noAutofit/>
      </a:bodyPr>
      <a:lstStyle>
        <a:defPPr>
          <a:defRPr sz="2000" dirty="0"/>
        </a:defPPr>
      </a:lstStyle>
    </a:txDef>
  </a:objectDefaults>
  <a:extraClrSchemeLst>
    <a:extraClrScheme>
      <a:clrScheme name="Bullet Tex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Bullet Text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Bullet Tex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ullet Tex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ext with Image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Text with Imag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xt with Im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Imag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Imag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Imag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Imag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Imag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Imag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Imag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Imag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Imag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Imag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Imag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Bullet Text with Image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Bullet Text with Imag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ullet Text with Im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Imag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Imag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Imag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Imag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Imag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Imag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Imag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Imag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Imag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Imag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Imag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ext with Box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Text with Box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xt with Box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Box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Box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Box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Box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 with Box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Box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Box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Box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Box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Box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 with Box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Bullet Text with Box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Bullet Text with Box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ullet Text with Box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Box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Box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Box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Box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 Text with Box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Box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Box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Box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Box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Box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llet Text with Box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Chapter - Option 1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Chapter - Option 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Chapter - Option 2">
  <a:themeElements>
    <a:clrScheme name="Chapter - Option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Chapter - Option 3">
  <a:themeElements>
    <a:clrScheme name="Chapter - Option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3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Chapter - Option 4">
  <a:themeElements>
    <a:clrScheme name="Chapter - Option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4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Chapter - Option 5">
  <a:themeElements>
    <a:clrScheme name="Chapter - Option 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5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Chapter - Option 6">
  <a:themeElements>
    <a:clrScheme name="Chapter - Option 6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6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Chapter - Option 7">
  <a:themeElements>
    <a:clrScheme name="Chapter - Option 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7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Chapter - Option 8">
  <a:themeElements>
    <a:clrScheme name="Chapter - Option 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8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Chapter - Option 9">
  <a:themeElements>
    <a:clrScheme name="Chapter - Option 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9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Chapter - Option 10">
  <a:themeElements>
    <a:clrScheme name="Chapter - Option 1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hapter - Option 10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hapter - Option 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pter - Option 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pter - Option 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Case Study Option 1">
  <a:themeElements>
    <a:clrScheme name="Case Study Option 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se Study Option 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ase Study Option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Case Study Option 2">
  <a:themeElements>
    <a:clrScheme name="Case Study Option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se Study Option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ase Study Option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Case Study Option No Image">
  <a:themeElements>
    <a:clrScheme name="Case Study Option No Im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se Study Option No Imag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ase Study Option No Im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No Imag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No Imag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No Imag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No Imag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e Study Option No Imag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No Imag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No Imag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No Imag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No Imag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No Imag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e Study Option No Imag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End Slide">
  <a:themeElements>
    <a:clrScheme name="ARCADIS2010">
      <a:dk1>
        <a:sysClr val="windowText" lastClr="000000"/>
      </a:dk1>
      <a:lt1>
        <a:sysClr val="window" lastClr="FFFFFF"/>
      </a:lt1>
      <a:dk2>
        <a:srgbClr val="007EA1"/>
      </a:dk2>
      <a:lt2>
        <a:srgbClr val="FFFFFF"/>
      </a:lt2>
      <a:accent1>
        <a:srgbClr val="7FBDCF"/>
      </a:accent1>
      <a:accent2>
        <a:srgbClr val="AE2633"/>
      </a:accent2>
      <a:accent3>
        <a:srgbClr val="EABD00"/>
      </a:accent3>
      <a:accent4>
        <a:srgbClr val="588D64"/>
      </a:accent4>
      <a:accent5>
        <a:srgbClr val="38496C"/>
      </a:accent5>
      <a:accent6>
        <a:srgbClr val="654653"/>
      </a:accent6>
      <a:hlink>
        <a:srgbClr val="38496C"/>
      </a:hlink>
      <a:folHlink>
        <a:srgbClr val="654653"/>
      </a:folHlink>
    </a:clrScheme>
    <a:fontScheme name="End Slid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8000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End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d Sli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d Sli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d Sli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d Sli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d Sli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d Sli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d Sli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d Sli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d Sli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d Sli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d Sli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hapter - Option 5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ARCADIS_master_file-2011</Template>
  <TotalTime>3652</TotalTime>
  <Words>2360</Words>
  <Application>Microsoft Office PowerPoint</Application>
  <PresentationFormat>On-screen Show (4:3)</PresentationFormat>
  <Paragraphs>634</Paragraphs>
  <Slides>55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24</vt:i4>
      </vt:variant>
      <vt:variant>
        <vt:lpstr>Slide Titles</vt:lpstr>
      </vt:variant>
      <vt:variant>
        <vt:i4>55</vt:i4>
      </vt:variant>
    </vt:vector>
  </HeadingPairs>
  <TitlesOfParts>
    <vt:vector size="79" baseType="lpstr">
      <vt:lpstr>ARCADIS_master_file-2011</vt:lpstr>
      <vt:lpstr>Text</vt:lpstr>
      <vt:lpstr>Table</vt:lpstr>
      <vt:lpstr>Smart Art</vt:lpstr>
      <vt:lpstr>Large Graphic (Chart/Screencap)</vt:lpstr>
      <vt:lpstr>Bullet Text</vt:lpstr>
      <vt:lpstr>Text with Image</vt:lpstr>
      <vt:lpstr>Bullet Text with Image</vt:lpstr>
      <vt:lpstr>Text with Box</vt:lpstr>
      <vt:lpstr>Bullet Text with Box</vt:lpstr>
      <vt:lpstr>Chapter - Option 1</vt:lpstr>
      <vt:lpstr>Chapter - Option 2</vt:lpstr>
      <vt:lpstr>Chapter - Option 3</vt:lpstr>
      <vt:lpstr>Chapter - Option 4</vt:lpstr>
      <vt:lpstr>Chapter - Option 5</vt:lpstr>
      <vt:lpstr>Chapter - Option 6</vt:lpstr>
      <vt:lpstr>Chapter - Option 7</vt:lpstr>
      <vt:lpstr>Chapter - Option 8</vt:lpstr>
      <vt:lpstr>Chapter - Option 9</vt:lpstr>
      <vt:lpstr>Chapter - Option 10</vt:lpstr>
      <vt:lpstr>Case Study Option 1</vt:lpstr>
      <vt:lpstr>Case Study Option 2</vt:lpstr>
      <vt:lpstr>Case Study Option No Image</vt:lpstr>
      <vt:lpstr>End Slide</vt:lpstr>
      <vt:lpstr>Racer Lansing –  Delineation Milestone Meeting</vt:lpstr>
      <vt:lpstr>Presentation Outline</vt:lpstr>
      <vt:lpstr>RFI Phase 2 Goals &amp; Current Status</vt:lpstr>
      <vt:lpstr>Delineation Stage Results – Plants 2 &amp; 6</vt:lpstr>
      <vt:lpstr>Delineation Stage Results – Plant 3</vt:lpstr>
      <vt:lpstr>Delineation Stage Scope</vt:lpstr>
      <vt:lpstr>Additional Characterization Areas</vt:lpstr>
      <vt:lpstr>Slide 8</vt:lpstr>
      <vt:lpstr>Area 2 Groundwater- Total VOCs</vt:lpstr>
      <vt:lpstr>Area 2 Soil Gas </vt:lpstr>
      <vt:lpstr>Area 2 Soil Gas Results </vt:lpstr>
      <vt:lpstr>Slide 12</vt:lpstr>
      <vt:lpstr>Area 7 – Soil VOCs</vt:lpstr>
      <vt:lpstr>Area 7 Soil Gas </vt:lpstr>
      <vt:lpstr>Area 7 Soil Gas Results </vt:lpstr>
      <vt:lpstr>Area 16</vt:lpstr>
      <vt:lpstr>Monitoring Well  Installation</vt:lpstr>
      <vt:lpstr>Site-wide Groundwater Sampling – Plants 2&amp;6</vt:lpstr>
      <vt:lpstr>Site-wide Groundwater Sampling – Plant 3</vt:lpstr>
      <vt:lpstr>Remaining Data Gaps</vt:lpstr>
      <vt:lpstr>Regional 1,4-Dioxane</vt:lpstr>
      <vt:lpstr>Plant 3  1,4-dioxane</vt:lpstr>
      <vt:lpstr>Coliseum Sampling Results</vt:lpstr>
      <vt:lpstr>Coliseum Geology</vt:lpstr>
      <vt:lpstr>Coliseum 1,4-Dioxane Results</vt:lpstr>
      <vt:lpstr>Regional 1,4-Dioxane</vt:lpstr>
      <vt:lpstr>Plant 3 – 1,4-Dioxane Scope of Work</vt:lpstr>
      <vt:lpstr>Metals Delineation</vt:lpstr>
      <vt:lpstr>Plant 3, Area 16</vt:lpstr>
      <vt:lpstr>Plant 6, Area 5-7</vt:lpstr>
      <vt:lpstr>Plant 6, Area 7</vt:lpstr>
      <vt:lpstr>Metals - NFA</vt:lpstr>
      <vt:lpstr>LNAPL  Mobility &amp; Risk Evaluation</vt:lpstr>
      <vt:lpstr>LNAPL Analysis</vt:lpstr>
      <vt:lpstr>LNAPL Analysis</vt:lpstr>
      <vt:lpstr>Storm Sewer Sampling</vt:lpstr>
      <vt:lpstr>Plant 6 Stormceptor Clean-out / LNAPL </vt:lpstr>
      <vt:lpstr>Plant 6 Stormceptor Clean-out / LNAPL </vt:lpstr>
      <vt:lpstr>Plant 6 Stormceptor Clean-out / LNAPL </vt:lpstr>
      <vt:lpstr>Conceptual Site Model</vt:lpstr>
      <vt:lpstr>Typical Cross Section Plants 2 &amp; 6</vt:lpstr>
      <vt:lpstr>Bedrock  Topography</vt:lpstr>
      <vt:lpstr>Municipal Pumping Wells</vt:lpstr>
      <vt:lpstr>Groundwater  Elevation - Bedrock</vt:lpstr>
      <vt:lpstr>Groundwater Elevation – Deep Overburden</vt:lpstr>
      <vt:lpstr>Groundwater Elevation – Perched Zones</vt:lpstr>
      <vt:lpstr>Budget Status / CMS Strategy</vt:lpstr>
      <vt:lpstr>Big Picture Drivers</vt:lpstr>
      <vt:lpstr>Perched Water Zone</vt:lpstr>
      <vt:lpstr>Perched Water  Zone</vt:lpstr>
      <vt:lpstr>LNAPL – Plants 2 &amp; 3</vt:lpstr>
      <vt:lpstr>Risk Map for Plant 2&amp; 6</vt:lpstr>
      <vt:lpstr>Risk Map for Plant 3</vt:lpstr>
      <vt:lpstr>Schedule</vt:lpstr>
      <vt:lpstr>Imagine the result</vt:lpstr>
    </vt:vector>
  </TitlesOfParts>
  <Company>ARCADIS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Racer Lansing –  Delineation Milestone Meeting</dc:title>
  <dc:creator>Patrick Curry</dc:creator>
  <cp:lastModifiedBy>Patrick Curry</cp:lastModifiedBy>
  <cp:revision>317</cp:revision>
  <dcterms:created xsi:type="dcterms:W3CDTF">2013-02-17T14:38:04Z</dcterms:created>
  <dcterms:modified xsi:type="dcterms:W3CDTF">2013-02-27T21:08:29Z</dcterms:modified>
</cp:coreProperties>
</file>